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ompiere" charset="1" panose="02000000000000000000"/>
      <p:regular r:id="rId36"/>
    </p:embeddedFont>
    <p:embeddedFont>
      <p:font typeface="Handy Casual" charset="1" panose="00000500000000000000"/>
      <p:regular r:id="rId37"/>
    </p:embeddedFont>
    <p:embeddedFont>
      <p:font typeface="Krabuler" charset="1" panose="00000500000000000000"/>
      <p:regular r:id="rId38"/>
    </p:embeddedFont>
    <p:embeddedFont>
      <p:font typeface="DM Sans" charset="1" panose="00000000000000000000"/>
      <p:regular r:id="rId39"/>
    </p:embeddedFont>
    <p:embeddedFont>
      <p:font typeface="DM Sans Bold" charset="1" panose="00000000000000000000"/>
      <p:regular r:id="rId40"/>
    </p:embeddedFont>
    <p:embeddedFont>
      <p:font typeface="Repo Bold Bold" charset="1" panose="02000503040000020004"/>
      <p:regular r:id="rId41"/>
    </p:embeddedFont>
    <p:embeddedFont>
      <p:font typeface="Repo Bold" charset="1" panose="02000503040000020004"/>
      <p:regular r:id="rId42"/>
    </p:embeddedFont>
    <p:embeddedFont>
      <p:font typeface="Kollektif" charset="1" panose="020B0604020101010102"/>
      <p:regular r:id="rId43"/>
    </p:embeddedFont>
    <p:embeddedFont>
      <p:font typeface="Londrina Solid" charset="1" panose="00000500000000000000"/>
      <p:regular r:id="rId44"/>
    </p:embeddedFont>
    <p:embeddedFont>
      <p:font typeface="Dekko" charset="1" panose="00000500000000000000"/>
      <p:regular r:id="rId45"/>
    </p:embeddedFont>
    <p:embeddedFont>
      <p:font typeface="Ballpoint" charset="1" panose="00000000000000000000"/>
      <p:regular r:id="rId46"/>
    </p:embeddedFont>
    <p:embeddedFont>
      <p:font typeface="Ribeye" charset="1" panose="020F0505000000020004"/>
      <p:regular r:id="rId47"/>
    </p:embeddedFont>
    <p:embeddedFont>
      <p:font typeface="BM Hanna" charset="1" panose="02000503000000020003"/>
      <p:regular r:id="rId48"/>
    </p:embeddedFont>
    <p:embeddedFont>
      <p:font typeface="MiCracker TH Bold" charset="1" panose="02000000000000000000"/>
      <p:regular r:id="rId49"/>
    </p:embeddedFont>
    <p:embeddedFont>
      <p:font typeface="Quicksand Semi-Bold" charset="1" panose="00000000000000000000"/>
      <p:regular r:id="rId50"/>
    </p:embeddedFont>
    <p:embeddedFont>
      <p:font typeface="Fibre" charset="1" panose="02000506060000020004"/>
      <p:regular r:id="rId51"/>
    </p:embeddedFont>
    <p:embeddedFont>
      <p:font typeface="Public Sans" charset="1" panose="00000000000000000000"/>
      <p:regular r:id="rId52"/>
    </p:embeddedFont>
    <p:embeddedFont>
      <p:font typeface="Quicksand Medium" charset="1" panose="00000000000000000000"/>
      <p:regular r:id="rId53"/>
    </p:embeddedFont>
    <p:embeddedFont>
      <p:font typeface="Quicksand" charset="1" panose="00000000000000000000"/>
      <p:regular r:id="rId54"/>
    </p:embeddedFont>
    <p:embeddedFont>
      <p:font typeface="Montserrat Bold" charset="1" panose="00000800000000000000"/>
      <p:regular r:id="rId55"/>
    </p:embeddedFont>
    <p:embeddedFont>
      <p:font typeface="Montserrat Ultra-Bold" charset="1" panose="00000900000000000000"/>
      <p:regular r:id="rId56"/>
    </p:embeddedFont>
    <p:embeddedFont>
      <p:font typeface="Montserrat" charset="1" panose="00000500000000000000"/>
      <p:regular r:id="rId57"/>
    </p:embeddedFont>
    <p:embeddedFont>
      <p:font typeface="Montserrat Semi-Bold" charset="1" panose="00000700000000000000"/>
      <p:regular r:id="rId58"/>
    </p:embeddedFont>
    <p:embeddedFont>
      <p:font typeface="Montserrat Classic" charset="1" panose="000005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svg" Type="http://schemas.openxmlformats.org/officeDocument/2006/relationships/image"/><Relationship Id="rId2" Target="../media/image75.jpe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 Id="rId8" Target="../media/image83.svg" Type="http://schemas.openxmlformats.org/officeDocument/2006/relationships/image"/><Relationship Id="rId9" Target="../media/image8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2" Target="../media/image75.jpe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media/image95.jpe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careerservices.fas.harvard.edu/resources/create-a-strong-resume/" TargetMode="External" Type="http://schemas.openxmlformats.org/officeDocument/2006/relationships/hyperlink"/><Relationship Id="rId3" Target="../media/image102.png" Type="http://schemas.openxmlformats.org/officeDocument/2006/relationships/image"/><Relationship Id="rId4" Target="../media/image103.svg" Type="http://schemas.openxmlformats.org/officeDocument/2006/relationships/image"/><Relationship Id="rId5" Target="https://careerservices.fas.harvard.edu/resources/harvard-college-resume-example-tech/"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svg" Type="http://schemas.openxmlformats.org/officeDocument/2006/relationships/image"/><Relationship Id="rId12" Target="../media/image114.png" Type="http://schemas.openxmlformats.org/officeDocument/2006/relationships/image"/><Relationship Id="rId13" Target="../media/image115.svg" Type="http://schemas.openxmlformats.org/officeDocument/2006/relationships/image"/><Relationship Id="rId2" Target="../media/image104.png" Type="http://schemas.openxmlformats.org/officeDocument/2006/relationships/image"/><Relationship Id="rId3" Target="../media/image105.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108.png" Type="http://schemas.openxmlformats.org/officeDocument/2006/relationships/image"/><Relationship Id="rId7" Target="../media/image109.svg" Type="http://schemas.openxmlformats.org/officeDocument/2006/relationships/image"/><Relationship Id="rId8" Target="../media/image110.png" Type="http://schemas.openxmlformats.org/officeDocument/2006/relationships/image"/><Relationship Id="rId9" Target="../media/image1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8.png" Type="http://schemas.openxmlformats.org/officeDocument/2006/relationships/image"/><Relationship Id="rId11" Target="../media/image119.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120.png" Type="http://schemas.openxmlformats.org/officeDocument/2006/relationships/image"/><Relationship Id="rId15" Target="../media/image121.svg" Type="http://schemas.openxmlformats.org/officeDocument/2006/relationships/image"/><Relationship Id="rId16" Target="../media/image122.png" Type="http://schemas.openxmlformats.org/officeDocument/2006/relationships/image"/><Relationship Id="rId17" Target="../media/image123.svg" Type="http://schemas.openxmlformats.org/officeDocument/2006/relationships/image"/><Relationship Id="rId2" Target="../media/image104.png" Type="http://schemas.openxmlformats.org/officeDocument/2006/relationships/image"/><Relationship Id="rId3" Target="../media/image105.sv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08.png" Type="http://schemas.openxmlformats.org/officeDocument/2006/relationships/image"/><Relationship Id="rId7" Target="../media/image109.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4.png" Type="http://schemas.openxmlformats.org/officeDocument/2006/relationships/image"/><Relationship Id="rId11" Target="../media/image125.svg" Type="http://schemas.openxmlformats.org/officeDocument/2006/relationships/image"/><Relationship Id="rId12" Target="../media/image114.png" Type="http://schemas.openxmlformats.org/officeDocument/2006/relationships/image"/><Relationship Id="rId13" Target="../media/image115.svg" Type="http://schemas.openxmlformats.org/officeDocument/2006/relationships/image"/><Relationship Id="rId2" Target="../media/image104.png" Type="http://schemas.openxmlformats.org/officeDocument/2006/relationships/image"/><Relationship Id="rId3" Target="../media/image105.sv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08.png" Type="http://schemas.openxmlformats.org/officeDocument/2006/relationships/image"/><Relationship Id="rId7" Target="../media/image109.svg" Type="http://schemas.openxmlformats.org/officeDocument/2006/relationships/image"/><Relationship Id="rId8" Target="../media/image110.png" Type="http://schemas.openxmlformats.org/officeDocument/2006/relationships/image"/><Relationship Id="rId9" Target="../media/image1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4.svg" Type="http://schemas.openxmlformats.org/officeDocument/2006/relationships/image"/><Relationship Id="rId11" Target="../media/image135.png" Type="http://schemas.openxmlformats.org/officeDocument/2006/relationships/image"/><Relationship Id="rId12" Target="../media/image136.svg" Type="http://schemas.openxmlformats.org/officeDocument/2006/relationships/image"/><Relationship Id="rId13" Target="../media/image137.png" Type="http://schemas.openxmlformats.org/officeDocument/2006/relationships/image"/><Relationship Id="rId14" Target="../media/image138.svg" Type="http://schemas.openxmlformats.org/officeDocument/2006/relationships/image"/><Relationship Id="rId15" Target="../media/image139.png" Type="http://schemas.openxmlformats.org/officeDocument/2006/relationships/image"/><Relationship Id="rId16" Target="../media/image140.svg" Type="http://schemas.openxmlformats.org/officeDocument/2006/relationships/image"/><Relationship Id="rId2" Target="../media/image126.jpeg" Type="http://schemas.openxmlformats.org/officeDocument/2006/relationships/image"/><Relationship Id="rId3" Target="../media/image127.png" Type="http://schemas.openxmlformats.org/officeDocument/2006/relationships/image"/><Relationship Id="rId4" Target="../media/image128.svg" Type="http://schemas.openxmlformats.org/officeDocument/2006/relationships/image"/><Relationship Id="rId5" Target="../media/image129.png" Type="http://schemas.openxmlformats.org/officeDocument/2006/relationships/image"/><Relationship Id="rId6" Target="../media/image130.svg" Type="http://schemas.openxmlformats.org/officeDocument/2006/relationships/image"/><Relationship Id="rId7" Target="../media/image131.png" Type="http://schemas.openxmlformats.org/officeDocument/2006/relationships/image"/><Relationship Id="rId8" Target="../media/image132.svg" Type="http://schemas.openxmlformats.org/officeDocument/2006/relationships/image"/><Relationship Id="rId9" Target="../media/image1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jpeg" Type="http://schemas.openxmlformats.org/officeDocument/2006/relationships/image"/><Relationship Id="rId3" Target="../media/image141.png" Type="http://schemas.openxmlformats.org/officeDocument/2006/relationships/image"/><Relationship Id="rId4" Target="../media/image142.svg" Type="http://schemas.openxmlformats.org/officeDocument/2006/relationships/image"/><Relationship Id="rId5" Target="../media/image143.png" Type="http://schemas.openxmlformats.org/officeDocument/2006/relationships/image"/><Relationship Id="rId6" Target="../media/image144.svg" Type="http://schemas.openxmlformats.org/officeDocument/2006/relationships/image"/><Relationship Id="rId7" Target="../media/image145.png" Type="http://schemas.openxmlformats.org/officeDocument/2006/relationships/image"/><Relationship Id="rId8" Target="../media/image14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5.png" Type="http://schemas.openxmlformats.org/officeDocument/2006/relationships/image"/><Relationship Id="rId11" Target="../media/image156.svg" Type="http://schemas.openxmlformats.org/officeDocument/2006/relationships/image"/><Relationship Id="rId2" Target="../media/image147.png" Type="http://schemas.openxmlformats.org/officeDocument/2006/relationships/image"/><Relationship Id="rId3" Target="../media/image148.svg" Type="http://schemas.openxmlformats.org/officeDocument/2006/relationships/image"/><Relationship Id="rId4" Target="../media/image149.png" Type="http://schemas.openxmlformats.org/officeDocument/2006/relationships/image"/><Relationship Id="rId5" Target="../media/image150.svg" Type="http://schemas.openxmlformats.org/officeDocument/2006/relationships/image"/><Relationship Id="rId6" Target="../media/image151.png" Type="http://schemas.openxmlformats.org/officeDocument/2006/relationships/image"/><Relationship Id="rId7" Target="../media/image152.svg" Type="http://schemas.openxmlformats.org/officeDocument/2006/relationships/image"/><Relationship Id="rId8" Target="../media/image153.png" Type="http://schemas.openxmlformats.org/officeDocument/2006/relationships/image"/><Relationship Id="rId9" Target="../media/image15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 Id="rId3" Target="../media/image158.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49.png" Type="http://schemas.openxmlformats.org/officeDocument/2006/relationships/image"/><Relationship Id="rId7" Target="../media/image150.svg" Type="http://schemas.openxmlformats.org/officeDocument/2006/relationships/image"/><Relationship Id="rId8" Target="../media/image159.png" Type="http://schemas.openxmlformats.org/officeDocument/2006/relationships/image"/><Relationship Id="rId9" Target="../media/image16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1.png" Type="http://schemas.openxmlformats.org/officeDocument/2006/relationships/image"/><Relationship Id="rId3" Target="../media/image16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 Id="rId3" Target="../media/image158.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63.png" Type="http://schemas.openxmlformats.org/officeDocument/2006/relationships/image"/><Relationship Id="rId7" Target="../media/image164.png" Type="http://schemas.openxmlformats.org/officeDocument/2006/relationships/image"/><Relationship Id="rId8" Target="../media/image1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svg" Type="http://schemas.openxmlformats.org/officeDocument/2006/relationships/image"/><Relationship Id="rId11" Target="../media/image155.png" Type="http://schemas.openxmlformats.org/officeDocument/2006/relationships/image"/><Relationship Id="rId12" Target="../media/image156.svg" Type="http://schemas.openxmlformats.org/officeDocument/2006/relationships/image"/><Relationship Id="rId2" Target="../media/image157.png" Type="http://schemas.openxmlformats.org/officeDocument/2006/relationships/image"/><Relationship Id="rId3" Target="../media/image158.svg" Type="http://schemas.openxmlformats.org/officeDocument/2006/relationships/image"/><Relationship Id="rId4" Target="../media/image149.png" Type="http://schemas.openxmlformats.org/officeDocument/2006/relationships/image"/><Relationship Id="rId5" Target="../media/image150.svg" Type="http://schemas.openxmlformats.org/officeDocument/2006/relationships/image"/><Relationship Id="rId6" Target="../media/image151.png" Type="http://schemas.openxmlformats.org/officeDocument/2006/relationships/image"/><Relationship Id="rId7" Target="../media/image152.svg" Type="http://schemas.openxmlformats.org/officeDocument/2006/relationships/image"/><Relationship Id="rId8" Target="../media/image166.jpeg" Type="http://schemas.openxmlformats.org/officeDocument/2006/relationships/image"/><Relationship Id="rId9" Target="../media/image15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3.png" Type="http://schemas.openxmlformats.org/officeDocument/2006/relationships/image"/><Relationship Id="rId2" Target="../media/image16.png" Type="http://schemas.openxmlformats.org/officeDocument/2006/relationships/image"/><Relationship Id="rId20" Target="../media/image34.svg" Type="http://schemas.openxmlformats.org/officeDocument/2006/relationships/image"/><Relationship Id="rId21" Target="../media/image35.png" Type="http://schemas.openxmlformats.org/officeDocument/2006/relationships/image"/><Relationship Id="rId22" Target="../media/image36.sv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media/image1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p:cSld>
    <p:bg>
      <p:bgPr>
        <a:solidFill>
          <a:srgbClr val="FFFAF5"/>
        </a:solidFill>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028700" y="1040844"/>
            <a:ext cx="16230600" cy="8205312"/>
            <a:chOff x="0" y="0"/>
            <a:chExt cx="21640800" cy="10940416"/>
          </a:xfrm>
        </p:grpSpPr>
        <p:sp>
          <p:nvSpPr>
            <p:cNvPr name="Freeform 3" id="3"/>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03508" y="6577415"/>
            <a:ext cx="21695015" cy="10239898"/>
            <a:chOff x="0" y="0"/>
            <a:chExt cx="1424432" cy="672322"/>
          </a:xfrm>
        </p:grpSpPr>
        <p:sp>
          <p:nvSpPr>
            <p:cNvPr name="Freeform 6" id="6"/>
            <p:cNvSpPr/>
            <p:nvPr/>
          </p:nvSpPr>
          <p:spPr>
            <a:xfrm flipH="false" flipV="false" rot="0">
              <a:off x="0" y="0"/>
              <a:ext cx="1424432" cy="672322"/>
            </a:xfrm>
            <a:custGeom>
              <a:avLst/>
              <a:gdLst/>
              <a:ahLst/>
              <a:cxnLst/>
              <a:rect r="r" b="b" t="t" l="l"/>
              <a:pathLst>
                <a:path h="672322" w="1424432">
                  <a:moveTo>
                    <a:pt x="712216" y="0"/>
                  </a:moveTo>
                  <a:cubicBezTo>
                    <a:pt x="318870" y="0"/>
                    <a:pt x="0" y="150504"/>
                    <a:pt x="0" y="336161"/>
                  </a:cubicBezTo>
                  <a:cubicBezTo>
                    <a:pt x="0" y="521818"/>
                    <a:pt x="318870" y="672322"/>
                    <a:pt x="712216" y="672322"/>
                  </a:cubicBezTo>
                  <a:cubicBezTo>
                    <a:pt x="1105562" y="672322"/>
                    <a:pt x="1424432" y="521818"/>
                    <a:pt x="1424432" y="336161"/>
                  </a:cubicBezTo>
                  <a:cubicBezTo>
                    <a:pt x="1424432" y="150504"/>
                    <a:pt x="1105562" y="0"/>
                    <a:pt x="712216" y="0"/>
                  </a:cubicBezTo>
                  <a:close/>
                </a:path>
              </a:pathLst>
            </a:custGeom>
            <a:solidFill>
              <a:srgbClr val="A3DFBE"/>
            </a:solidFill>
            <a:ln w="28575" cap="sq">
              <a:solidFill>
                <a:srgbClr val="231F20"/>
              </a:solidFill>
              <a:prstDash val="solid"/>
              <a:miter/>
            </a:ln>
          </p:spPr>
        </p:sp>
        <p:sp>
          <p:nvSpPr>
            <p:cNvPr name="TextBox 7" id="7"/>
            <p:cNvSpPr txBox="true"/>
            <p:nvPr/>
          </p:nvSpPr>
          <p:spPr>
            <a:xfrm>
              <a:off x="133540" y="5880"/>
              <a:ext cx="1157351" cy="603412"/>
            </a:xfrm>
            <a:prstGeom prst="rect">
              <a:avLst/>
            </a:prstGeom>
          </p:spPr>
          <p:txBody>
            <a:bodyPr anchor="ctr" rtlCol="false" tIns="50800" lIns="50800" bIns="50800" rIns="50800"/>
            <a:lstStyle/>
            <a:p>
              <a:pPr algn="ctr">
                <a:lnSpc>
                  <a:spcPts val="3489"/>
                </a:lnSpc>
              </a:pPr>
            </a:p>
          </p:txBody>
        </p:sp>
      </p:grpSp>
      <p:grpSp>
        <p:nvGrpSpPr>
          <p:cNvPr name="Group 8" id="8"/>
          <p:cNvGrpSpPr/>
          <p:nvPr/>
        </p:nvGrpSpPr>
        <p:grpSpPr>
          <a:xfrm rot="0">
            <a:off x="6472047" y="2360602"/>
            <a:ext cx="10349689" cy="6509132"/>
            <a:chOff x="0" y="0"/>
            <a:chExt cx="2725844" cy="1714339"/>
          </a:xfrm>
        </p:grpSpPr>
        <p:sp>
          <p:nvSpPr>
            <p:cNvPr name="Freeform 9" id="9"/>
            <p:cNvSpPr/>
            <p:nvPr/>
          </p:nvSpPr>
          <p:spPr>
            <a:xfrm flipH="false" flipV="false" rot="0">
              <a:off x="0" y="0"/>
              <a:ext cx="2725844" cy="1714339"/>
            </a:xfrm>
            <a:custGeom>
              <a:avLst/>
              <a:gdLst/>
              <a:ahLst/>
              <a:cxnLst/>
              <a:rect r="r" b="b" t="t" l="l"/>
              <a:pathLst>
                <a:path h="1714339" w="2725844">
                  <a:moveTo>
                    <a:pt x="38150" y="0"/>
                  </a:moveTo>
                  <a:lnTo>
                    <a:pt x="2687694" y="0"/>
                  </a:lnTo>
                  <a:cubicBezTo>
                    <a:pt x="2708764" y="0"/>
                    <a:pt x="2725844" y="17080"/>
                    <a:pt x="2725844" y="38150"/>
                  </a:cubicBezTo>
                  <a:lnTo>
                    <a:pt x="2725844" y="1676190"/>
                  </a:lnTo>
                  <a:cubicBezTo>
                    <a:pt x="2725844" y="1697259"/>
                    <a:pt x="2708764" y="1714339"/>
                    <a:pt x="2687694" y="1714339"/>
                  </a:cubicBezTo>
                  <a:lnTo>
                    <a:pt x="38150" y="1714339"/>
                  </a:lnTo>
                  <a:cubicBezTo>
                    <a:pt x="17080" y="1714339"/>
                    <a:pt x="0" y="1697259"/>
                    <a:pt x="0" y="1676190"/>
                  </a:cubicBezTo>
                  <a:lnTo>
                    <a:pt x="0" y="38150"/>
                  </a:lnTo>
                  <a:cubicBezTo>
                    <a:pt x="0" y="17080"/>
                    <a:pt x="17080" y="0"/>
                    <a:pt x="38150"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2725844" cy="175243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767325" y="2798380"/>
            <a:ext cx="6433067" cy="7228166"/>
          </a:xfrm>
          <a:custGeom>
            <a:avLst/>
            <a:gdLst/>
            <a:ahLst/>
            <a:cxnLst/>
            <a:rect r="r" b="b" t="t" l="l"/>
            <a:pathLst>
              <a:path h="7228166" w="6433067">
                <a:moveTo>
                  <a:pt x="6433068" y="0"/>
                </a:moveTo>
                <a:lnTo>
                  <a:pt x="0" y="0"/>
                </a:lnTo>
                <a:lnTo>
                  <a:pt x="0" y="7228165"/>
                </a:lnTo>
                <a:lnTo>
                  <a:pt x="6433068" y="7228165"/>
                </a:lnTo>
                <a:lnTo>
                  <a:pt x="64330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7823980" y="1322016"/>
            <a:ext cx="7645823" cy="2172646"/>
            <a:chOff x="0" y="0"/>
            <a:chExt cx="2013715" cy="572220"/>
          </a:xfrm>
        </p:grpSpPr>
        <p:sp>
          <p:nvSpPr>
            <p:cNvPr name="Freeform 13" id="13"/>
            <p:cNvSpPr/>
            <p:nvPr/>
          </p:nvSpPr>
          <p:spPr>
            <a:xfrm flipH="false" flipV="false" rot="0">
              <a:off x="0" y="0"/>
              <a:ext cx="2013715" cy="572220"/>
            </a:xfrm>
            <a:custGeom>
              <a:avLst/>
              <a:gdLst/>
              <a:ahLst/>
              <a:cxnLst/>
              <a:rect r="r" b="b" t="t" l="l"/>
              <a:pathLst>
                <a:path h="572220" w="2013715">
                  <a:moveTo>
                    <a:pt x="51641" y="0"/>
                  </a:moveTo>
                  <a:lnTo>
                    <a:pt x="1962074" y="0"/>
                  </a:lnTo>
                  <a:cubicBezTo>
                    <a:pt x="1990594" y="0"/>
                    <a:pt x="2013715" y="23120"/>
                    <a:pt x="2013715" y="51641"/>
                  </a:cubicBezTo>
                  <a:lnTo>
                    <a:pt x="2013715" y="520579"/>
                  </a:lnTo>
                  <a:cubicBezTo>
                    <a:pt x="2013715" y="549099"/>
                    <a:pt x="1990594" y="572220"/>
                    <a:pt x="1962074" y="572220"/>
                  </a:cubicBezTo>
                  <a:lnTo>
                    <a:pt x="51641" y="572220"/>
                  </a:lnTo>
                  <a:cubicBezTo>
                    <a:pt x="23120" y="572220"/>
                    <a:pt x="0" y="549099"/>
                    <a:pt x="0" y="520579"/>
                  </a:cubicBezTo>
                  <a:lnTo>
                    <a:pt x="0" y="51641"/>
                  </a:lnTo>
                  <a:cubicBezTo>
                    <a:pt x="0" y="23120"/>
                    <a:pt x="23120" y="0"/>
                    <a:pt x="51641" y="0"/>
                  </a:cubicBezTo>
                  <a:close/>
                </a:path>
              </a:pathLst>
            </a:custGeom>
            <a:solidFill>
              <a:srgbClr val="FFE397"/>
            </a:solidFill>
            <a:ln w="28575" cap="rnd">
              <a:solidFill>
                <a:srgbClr val="231F20"/>
              </a:solidFill>
              <a:prstDash val="solid"/>
              <a:round/>
            </a:ln>
          </p:spPr>
        </p:sp>
        <p:sp>
          <p:nvSpPr>
            <p:cNvPr name="TextBox 14" id="14"/>
            <p:cNvSpPr txBox="true"/>
            <p:nvPr/>
          </p:nvSpPr>
          <p:spPr>
            <a:xfrm>
              <a:off x="0" y="-38100"/>
              <a:ext cx="2013715" cy="610320"/>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a:p>
              <a:pPr algn="ctr">
                <a:lnSpc>
                  <a:spcPts val="2659"/>
                </a:lnSpc>
              </a:pPr>
            </a:p>
            <a:p>
              <a:pPr algn="ctr">
                <a:lnSpc>
                  <a:spcPts val="2659"/>
                </a:lnSpc>
                <a:spcBef>
                  <a:spcPct val="0"/>
                </a:spcBef>
              </a:pPr>
            </a:p>
          </p:txBody>
        </p:sp>
      </p:grpSp>
      <p:sp>
        <p:nvSpPr>
          <p:cNvPr name="Freeform 15" id="15"/>
          <p:cNvSpPr/>
          <p:nvPr/>
        </p:nvSpPr>
        <p:spPr>
          <a:xfrm flipH="false" flipV="false" rot="4276557">
            <a:off x="16482501" y="3275462"/>
            <a:ext cx="640370" cy="1181313"/>
          </a:xfrm>
          <a:custGeom>
            <a:avLst/>
            <a:gdLst/>
            <a:ahLst/>
            <a:cxnLst/>
            <a:rect r="r" b="b" t="t" l="l"/>
            <a:pathLst>
              <a:path h="1181313" w="640370">
                <a:moveTo>
                  <a:pt x="0" y="0"/>
                </a:moveTo>
                <a:lnTo>
                  <a:pt x="640370" y="0"/>
                </a:lnTo>
                <a:lnTo>
                  <a:pt x="640370" y="1181313"/>
                </a:lnTo>
                <a:lnTo>
                  <a:pt x="0" y="11813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45478" y="1631888"/>
            <a:ext cx="816410" cy="822525"/>
          </a:xfrm>
          <a:custGeom>
            <a:avLst/>
            <a:gdLst/>
            <a:ahLst/>
            <a:cxnLst/>
            <a:rect r="r" b="b" t="t" l="l"/>
            <a:pathLst>
              <a:path h="822525" w="816410">
                <a:moveTo>
                  <a:pt x="0" y="0"/>
                </a:moveTo>
                <a:lnTo>
                  <a:pt x="816410" y="0"/>
                </a:lnTo>
                <a:lnTo>
                  <a:pt x="816410" y="822525"/>
                </a:lnTo>
                <a:lnTo>
                  <a:pt x="0" y="822525"/>
                </a:lnTo>
                <a:lnTo>
                  <a:pt x="0" y="0"/>
                </a:lnTo>
                <a:close/>
              </a:path>
            </a:pathLst>
          </a:custGeom>
          <a:blipFill>
            <a:blip r:embed="rId8">
              <a:extLst>
                <a:ext uri="{96DAC541-7B7A-43D3-8B79-37D633B846F1}">
                  <asvg:svgBlip xmlns:asvg="http://schemas.microsoft.com/office/drawing/2016/SVG/main" r:embed="rId9"/>
                </a:ext>
              </a:extLst>
            </a:blip>
            <a:stretch>
              <a:fillRect l="-16131" t="-123580" r="-514491" b="-293597"/>
            </a:stretch>
          </a:blipFill>
        </p:spPr>
      </p:sp>
      <p:sp>
        <p:nvSpPr>
          <p:cNvPr name="Freeform 17" id="17"/>
          <p:cNvSpPr/>
          <p:nvPr/>
        </p:nvSpPr>
        <p:spPr>
          <a:xfrm flipH="false" flipV="false" rot="0">
            <a:off x="16491281" y="1028700"/>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028700" y="4589981"/>
            <a:ext cx="616778" cy="616778"/>
          </a:xfrm>
          <a:custGeom>
            <a:avLst/>
            <a:gdLst/>
            <a:ahLst/>
            <a:cxnLst/>
            <a:rect r="r" b="b" t="t" l="l"/>
            <a:pathLst>
              <a:path h="616778" w="616778">
                <a:moveTo>
                  <a:pt x="0" y="0"/>
                </a:moveTo>
                <a:lnTo>
                  <a:pt x="616778" y="0"/>
                </a:lnTo>
                <a:lnTo>
                  <a:pt x="616778" y="616778"/>
                </a:lnTo>
                <a:lnTo>
                  <a:pt x="0" y="616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8699854" y="4201415"/>
            <a:ext cx="7280430" cy="1107037"/>
            <a:chOff x="0" y="0"/>
            <a:chExt cx="1917479" cy="291565"/>
          </a:xfrm>
        </p:grpSpPr>
        <p:sp>
          <p:nvSpPr>
            <p:cNvPr name="Freeform 20" id="20"/>
            <p:cNvSpPr/>
            <p:nvPr/>
          </p:nvSpPr>
          <p:spPr>
            <a:xfrm flipH="false" flipV="false" rot="0">
              <a:off x="0" y="0"/>
              <a:ext cx="1917479" cy="291565"/>
            </a:xfrm>
            <a:custGeom>
              <a:avLst/>
              <a:gdLst/>
              <a:ahLst/>
              <a:cxnLst/>
              <a:rect r="r" b="b" t="t" l="l"/>
              <a:pathLst>
                <a:path h="291565" w="1917479">
                  <a:moveTo>
                    <a:pt x="106339" y="0"/>
                  </a:moveTo>
                  <a:lnTo>
                    <a:pt x="1811141" y="0"/>
                  </a:lnTo>
                  <a:cubicBezTo>
                    <a:pt x="1839344" y="0"/>
                    <a:pt x="1866391" y="11204"/>
                    <a:pt x="1886334" y="31146"/>
                  </a:cubicBezTo>
                  <a:cubicBezTo>
                    <a:pt x="1906276" y="51088"/>
                    <a:pt x="1917479" y="78136"/>
                    <a:pt x="1917479" y="106339"/>
                  </a:cubicBezTo>
                  <a:lnTo>
                    <a:pt x="1917479" y="185227"/>
                  </a:lnTo>
                  <a:cubicBezTo>
                    <a:pt x="1917479" y="213429"/>
                    <a:pt x="1906276" y="240477"/>
                    <a:pt x="1886334" y="260420"/>
                  </a:cubicBezTo>
                  <a:cubicBezTo>
                    <a:pt x="1866391" y="280362"/>
                    <a:pt x="1839344" y="291565"/>
                    <a:pt x="1811141" y="291565"/>
                  </a:cubicBezTo>
                  <a:lnTo>
                    <a:pt x="106339" y="291565"/>
                  </a:lnTo>
                  <a:cubicBezTo>
                    <a:pt x="78136" y="291565"/>
                    <a:pt x="51088" y="280362"/>
                    <a:pt x="31146" y="260420"/>
                  </a:cubicBezTo>
                  <a:cubicBezTo>
                    <a:pt x="11204" y="240477"/>
                    <a:pt x="0" y="213429"/>
                    <a:pt x="0" y="185227"/>
                  </a:cubicBezTo>
                  <a:lnTo>
                    <a:pt x="0" y="106339"/>
                  </a:lnTo>
                  <a:cubicBezTo>
                    <a:pt x="0" y="78136"/>
                    <a:pt x="11204" y="51088"/>
                    <a:pt x="31146" y="31146"/>
                  </a:cubicBezTo>
                  <a:cubicBezTo>
                    <a:pt x="51088" y="11204"/>
                    <a:pt x="78136" y="0"/>
                    <a:pt x="106339" y="0"/>
                  </a:cubicBezTo>
                  <a:close/>
                </a:path>
              </a:pathLst>
            </a:custGeom>
            <a:solidFill>
              <a:srgbClr val="FFE397"/>
            </a:solidFill>
            <a:ln w="28575" cap="rnd">
              <a:solidFill>
                <a:srgbClr val="231F20"/>
              </a:solidFill>
              <a:prstDash val="solid"/>
              <a:round/>
            </a:ln>
          </p:spPr>
        </p:sp>
        <p:sp>
          <p:nvSpPr>
            <p:cNvPr name="TextBox 21" id="21"/>
            <p:cNvSpPr txBox="true"/>
            <p:nvPr/>
          </p:nvSpPr>
          <p:spPr>
            <a:xfrm>
              <a:off x="0" y="-66675"/>
              <a:ext cx="1917479"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Texto Plano (Ejemplo Harvard)</a:t>
              </a:r>
            </a:p>
          </p:txBody>
        </p:sp>
      </p:grpSp>
      <p:grpSp>
        <p:nvGrpSpPr>
          <p:cNvPr name="Group 22" id="22"/>
          <p:cNvGrpSpPr/>
          <p:nvPr/>
        </p:nvGrpSpPr>
        <p:grpSpPr>
          <a:xfrm rot="0">
            <a:off x="7457318" y="4201415"/>
            <a:ext cx="1118711" cy="1107037"/>
            <a:chOff x="0" y="0"/>
            <a:chExt cx="294640" cy="291565"/>
          </a:xfrm>
        </p:grpSpPr>
        <p:sp>
          <p:nvSpPr>
            <p:cNvPr name="Freeform 23" id="23"/>
            <p:cNvSpPr/>
            <p:nvPr/>
          </p:nvSpPr>
          <p:spPr>
            <a:xfrm flipH="false" flipV="false" rot="0">
              <a:off x="0" y="0"/>
              <a:ext cx="294640" cy="291565"/>
            </a:xfrm>
            <a:custGeom>
              <a:avLst/>
              <a:gdLst/>
              <a:ahLst/>
              <a:cxnLst/>
              <a:rect r="r" b="b" t="t" l="l"/>
              <a:pathLst>
                <a:path h="291565" w="29464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a:solidFill>
                <a:srgbClr val="231F20"/>
              </a:solidFill>
              <a:prstDash val="solid"/>
              <a:round/>
            </a:ln>
          </p:spPr>
        </p:sp>
        <p:sp>
          <p:nvSpPr>
            <p:cNvPr name="TextBox 24" id="24"/>
            <p:cNvSpPr txBox="true"/>
            <p:nvPr/>
          </p:nvSpPr>
          <p:spPr>
            <a:xfrm>
              <a:off x="0" y="-66675"/>
              <a:ext cx="294640"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A</a:t>
              </a:r>
            </a:p>
          </p:txBody>
        </p:sp>
      </p:grpSp>
      <p:grpSp>
        <p:nvGrpSpPr>
          <p:cNvPr name="Group 25" id="25"/>
          <p:cNvGrpSpPr/>
          <p:nvPr/>
        </p:nvGrpSpPr>
        <p:grpSpPr>
          <a:xfrm rot="0">
            <a:off x="8699854" y="5470378"/>
            <a:ext cx="7280430" cy="1107037"/>
            <a:chOff x="0" y="0"/>
            <a:chExt cx="1917479" cy="291565"/>
          </a:xfrm>
        </p:grpSpPr>
        <p:sp>
          <p:nvSpPr>
            <p:cNvPr name="Freeform 26" id="26"/>
            <p:cNvSpPr/>
            <p:nvPr/>
          </p:nvSpPr>
          <p:spPr>
            <a:xfrm flipH="false" flipV="false" rot="0">
              <a:off x="0" y="0"/>
              <a:ext cx="1917479" cy="291565"/>
            </a:xfrm>
            <a:custGeom>
              <a:avLst/>
              <a:gdLst/>
              <a:ahLst/>
              <a:cxnLst/>
              <a:rect r="r" b="b" t="t" l="l"/>
              <a:pathLst>
                <a:path h="291565" w="1917479">
                  <a:moveTo>
                    <a:pt x="106339" y="0"/>
                  </a:moveTo>
                  <a:lnTo>
                    <a:pt x="1811141" y="0"/>
                  </a:lnTo>
                  <a:cubicBezTo>
                    <a:pt x="1839344" y="0"/>
                    <a:pt x="1866391" y="11204"/>
                    <a:pt x="1886334" y="31146"/>
                  </a:cubicBezTo>
                  <a:cubicBezTo>
                    <a:pt x="1906276" y="51088"/>
                    <a:pt x="1917479" y="78136"/>
                    <a:pt x="1917479" y="106339"/>
                  </a:cubicBezTo>
                  <a:lnTo>
                    <a:pt x="1917479" y="185227"/>
                  </a:lnTo>
                  <a:cubicBezTo>
                    <a:pt x="1917479" y="213429"/>
                    <a:pt x="1906276" y="240477"/>
                    <a:pt x="1886334" y="260420"/>
                  </a:cubicBezTo>
                  <a:cubicBezTo>
                    <a:pt x="1866391" y="280362"/>
                    <a:pt x="1839344" y="291565"/>
                    <a:pt x="1811141" y="291565"/>
                  </a:cubicBezTo>
                  <a:lnTo>
                    <a:pt x="106339" y="291565"/>
                  </a:lnTo>
                  <a:cubicBezTo>
                    <a:pt x="78136" y="291565"/>
                    <a:pt x="51088" y="280362"/>
                    <a:pt x="31146" y="260420"/>
                  </a:cubicBezTo>
                  <a:cubicBezTo>
                    <a:pt x="11204" y="240477"/>
                    <a:pt x="0" y="213429"/>
                    <a:pt x="0" y="185227"/>
                  </a:cubicBezTo>
                  <a:lnTo>
                    <a:pt x="0" y="106339"/>
                  </a:lnTo>
                  <a:cubicBezTo>
                    <a:pt x="0" y="78136"/>
                    <a:pt x="11204" y="51088"/>
                    <a:pt x="31146" y="31146"/>
                  </a:cubicBezTo>
                  <a:cubicBezTo>
                    <a:pt x="51088" y="11204"/>
                    <a:pt x="78136" y="0"/>
                    <a:pt x="106339" y="0"/>
                  </a:cubicBezTo>
                  <a:close/>
                </a:path>
              </a:pathLst>
            </a:custGeom>
            <a:solidFill>
              <a:srgbClr val="FFE397"/>
            </a:solidFill>
            <a:ln w="28575" cap="rnd">
              <a:solidFill>
                <a:srgbClr val="231F20"/>
              </a:solidFill>
              <a:prstDash val="solid"/>
              <a:round/>
            </a:ln>
          </p:spPr>
        </p:sp>
        <p:sp>
          <p:nvSpPr>
            <p:cNvPr name="TextBox 27" id="27"/>
            <p:cNvSpPr txBox="true"/>
            <p:nvPr/>
          </p:nvSpPr>
          <p:spPr>
            <a:xfrm>
              <a:off x="0" y="-66675"/>
              <a:ext cx="1917479"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Diseño en PDF (a través de Canva)</a:t>
              </a:r>
            </a:p>
          </p:txBody>
        </p:sp>
      </p:grpSp>
      <p:grpSp>
        <p:nvGrpSpPr>
          <p:cNvPr name="Group 28" id="28"/>
          <p:cNvGrpSpPr/>
          <p:nvPr/>
        </p:nvGrpSpPr>
        <p:grpSpPr>
          <a:xfrm rot="0">
            <a:off x="7457318" y="5470378"/>
            <a:ext cx="1118711" cy="1107037"/>
            <a:chOff x="0" y="0"/>
            <a:chExt cx="294640" cy="291565"/>
          </a:xfrm>
        </p:grpSpPr>
        <p:sp>
          <p:nvSpPr>
            <p:cNvPr name="Freeform 29" id="29"/>
            <p:cNvSpPr/>
            <p:nvPr/>
          </p:nvSpPr>
          <p:spPr>
            <a:xfrm flipH="false" flipV="false" rot="0">
              <a:off x="0" y="0"/>
              <a:ext cx="294640" cy="291565"/>
            </a:xfrm>
            <a:custGeom>
              <a:avLst/>
              <a:gdLst/>
              <a:ahLst/>
              <a:cxnLst/>
              <a:rect r="r" b="b" t="t" l="l"/>
              <a:pathLst>
                <a:path h="291565" w="29464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a:solidFill>
                <a:srgbClr val="231F20"/>
              </a:solidFill>
              <a:prstDash val="solid"/>
              <a:round/>
            </a:ln>
          </p:spPr>
        </p:sp>
        <p:sp>
          <p:nvSpPr>
            <p:cNvPr name="TextBox 30" id="30"/>
            <p:cNvSpPr txBox="true"/>
            <p:nvPr/>
          </p:nvSpPr>
          <p:spPr>
            <a:xfrm>
              <a:off x="0" y="-66675"/>
              <a:ext cx="294640"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B</a:t>
              </a:r>
            </a:p>
          </p:txBody>
        </p:sp>
      </p:grpSp>
      <p:grpSp>
        <p:nvGrpSpPr>
          <p:cNvPr name="Group 31" id="31"/>
          <p:cNvGrpSpPr/>
          <p:nvPr/>
        </p:nvGrpSpPr>
        <p:grpSpPr>
          <a:xfrm rot="0">
            <a:off x="8699854" y="6739340"/>
            <a:ext cx="7280430" cy="1107037"/>
            <a:chOff x="0" y="0"/>
            <a:chExt cx="1917479" cy="291565"/>
          </a:xfrm>
        </p:grpSpPr>
        <p:sp>
          <p:nvSpPr>
            <p:cNvPr name="Freeform 32" id="32"/>
            <p:cNvSpPr/>
            <p:nvPr/>
          </p:nvSpPr>
          <p:spPr>
            <a:xfrm flipH="false" flipV="false" rot="0">
              <a:off x="0" y="0"/>
              <a:ext cx="1917479" cy="291565"/>
            </a:xfrm>
            <a:custGeom>
              <a:avLst/>
              <a:gdLst/>
              <a:ahLst/>
              <a:cxnLst/>
              <a:rect r="r" b="b" t="t" l="l"/>
              <a:pathLst>
                <a:path h="291565" w="1917479">
                  <a:moveTo>
                    <a:pt x="106339" y="0"/>
                  </a:moveTo>
                  <a:lnTo>
                    <a:pt x="1811141" y="0"/>
                  </a:lnTo>
                  <a:cubicBezTo>
                    <a:pt x="1839344" y="0"/>
                    <a:pt x="1866391" y="11204"/>
                    <a:pt x="1886334" y="31146"/>
                  </a:cubicBezTo>
                  <a:cubicBezTo>
                    <a:pt x="1906276" y="51088"/>
                    <a:pt x="1917479" y="78136"/>
                    <a:pt x="1917479" y="106339"/>
                  </a:cubicBezTo>
                  <a:lnTo>
                    <a:pt x="1917479" y="185227"/>
                  </a:lnTo>
                  <a:cubicBezTo>
                    <a:pt x="1917479" y="213429"/>
                    <a:pt x="1906276" y="240477"/>
                    <a:pt x="1886334" y="260420"/>
                  </a:cubicBezTo>
                  <a:cubicBezTo>
                    <a:pt x="1866391" y="280362"/>
                    <a:pt x="1839344" y="291565"/>
                    <a:pt x="1811141" y="291565"/>
                  </a:cubicBezTo>
                  <a:lnTo>
                    <a:pt x="106339" y="291565"/>
                  </a:lnTo>
                  <a:cubicBezTo>
                    <a:pt x="78136" y="291565"/>
                    <a:pt x="51088" y="280362"/>
                    <a:pt x="31146" y="260420"/>
                  </a:cubicBezTo>
                  <a:cubicBezTo>
                    <a:pt x="11204" y="240477"/>
                    <a:pt x="0" y="213429"/>
                    <a:pt x="0" y="185227"/>
                  </a:cubicBezTo>
                  <a:lnTo>
                    <a:pt x="0" y="106339"/>
                  </a:lnTo>
                  <a:cubicBezTo>
                    <a:pt x="0" y="78136"/>
                    <a:pt x="11204" y="51088"/>
                    <a:pt x="31146" y="31146"/>
                  </a:cubicBezTo>
                  <a:cubicBezTo>
                    <a:pt x="51088" y="11204"/>
                    <a:pt x="78136" y="0"/>
                    <a:pt x="106339" y="0"/>
                  </a:cubicBezTo>
                  <a:close/>
                </a:path>
              </a:pathLst>
            </a:custGeom>
            <a:solidFill>
              <a:srgbClr val="FFE397"/>
            </a:solidFill>
            <a:ln w="28575" cap="rnd">
              <a:solidFill>
                <a:srgbClr val="231F20"/>
              </a:solidFill>
              <a:prstDash val="solid"/>
              <a:round/>
            </a:ln>
          </p:spPr>
        </p:sp>
        <p:sp>
          <p:nvSpPr>
            <p:cNvPr name="TextBox 33" id="33"/>
            <p:cNvSpPr txBox="true"/>
            <p:nvPr/>
          </p:nvSpPr>
          <p:spPr>
            <a:xfrm>
              <a:off x="0" y="-66675"/>
              <a:ext cx="1917479"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Plantillas de Office Gratis</a:t>
              </a:r>
            </a:p>
          </p:txBody>
        </p:sp>
      </p:grpSp>
      <p:grpSp>
        <p:nvGrpSpPr>
          <p:cNvPr name="Group 34" id="34"/>
          <p:cNvGrpSpPr/>
          <p:nvPr/>
        </p:nvGrpSpPr>
        <p:grpSpPr>
          <a:xfrm rot="0">
            <a:off x="7457318" y="6739340"/>
            <a:ext cx="1118711" cy="1107037"/>
            <a:chOff x="0" y="0"/>
            <a:chExt cx="294640" cy="291565"/>
          </a:xfrm>
        </p:grpSpPr>
        <p:sp>
          <p:nvSpPr>
            <p:cNvPr name="Freeform 35" id="35"/>
            <p:cNvSpPr/>
            <p:nvPr/>
          </p:nvSpPr>
          <p:spPr>
            <a:xfrm flipH="false" flipV="false" rot="0">
              <a:off x="0" y="0"/>
              <a:ext cx="294640" cy="291565"/>
            </a:xfrm>
            <a:custGeom>
              <a:avLst/>
              <a:gdLst/>
              <a:ahLst/>
              <a:cxnLst/>
              <a:rect r="r" b="b" t="t" l="l"/>
              <a:pathLst>
                <a:path h="291565" w="29464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a:solidFill>
                <a:srgbClr val="231F20"/>
              </a:solidFill>
              <a:prstDash val="solid"/>
              <a:round/>
            </a:ln>
          </p:spPr>
        </p:sp>
        <p:sp>
          <p:nvSpPr>
            <p:cNvPr name="TextBox 36" id="36"/>
            <p:cNvSpPr txBox="true"/>
            <p:nvPr/>
          </p:nvSpPr>
          <p:spPr>
            <a:xfrm>
              <a:off x="0" y="-66675"/>
              <a:ext cx="294640" cy="358240"/>
            </a:xfrm>
            <a:prstGeom prst="rect">
              <a:avLst/>
            </a:prstGeom>
          </p:spPr>
          <p:txBody>
            <a:bodyPr anchor="ctr" rtlCol="false" tIns="50800" lIns="50800" bIns="50800" rIns="50800"/>
            <a:lstStyle/>
            <a:p>
              <a:pPr algn="ctr">
                <a:lnSpc>
                  <a:spcPts val="3919"/>
                </a:lnSpc>
              </a:pPr>
              <a:r>
                <a:rPr lang="en-US" sz="2799">
                  <a:solidFill>
                    <a:srgbClr val="231F20"/>
                  </a:solidFill>
                  <a:latin typeface="Kollektif"/>
                  <a:ea typeface="Kollektif"/>
                  <a:cs typeface="Kollektif"/>
                  <a:sym typeface="Kollektif"/>
                </a:rPr>
                <a:t>C</a:t>
              </a:r>
            </a:p>
          </p:txBody>
        </p:sp>
      </p:grpSp>
      <p:sp>
        <p:nvSpPr>
          <p:cNvPr name="Freeform 37" id="37"/>
          <p:cNvSpPr/>
          <p:nvPr/>
        </p:nvSpPr>
        <p:spPr>
          <a:xfrm flipH="false" flipV="false" rot="0">
            <a:off x="3983859" y="1631888"/>
            <a:ext cx="1272523" cy="1166491"/>
          </a:xfrm>
          <a:custGeom>
            <a:avLst/>
            <a:gdLst/>
            <a:ahLst/>
            <a:cxnLst/>
            <a:rect r="r" b="b" t="t" l="l"/>
            <a:pathLst>
              <a:path h="1166491" w="1272523">
                <a:moveTo>
                  <a:pt x="0" y="0"/>
                </a:moveTo>
                <a:lnTo>
                  <a:pt x="1272523" y="0"/>
                </a:lnTo>
                <a:lnTo>
                  <a:pt x="1272523" y="1166492"/>
                </a:lnTo>
                <a:lnTo>
                  <a:pt x="0" y="1166492"/>
                </a:lnTo>
                <a:lnTo>
                  <a:pt x="0" y="0"/>
                </a:lnTo>
                <a:close/>
              </a:path>
            </a:pathLst>
          </a:custGeom>
          <a:blipFill>
            <a:blip r:embed="rId12">
              <a:extLst>
                <a:ext uri="{96DAC541-7B7A-43D3-8B79-37D633B846F1}">
                  <asvg:svgBlip xmlns:asvg="http://schemas.microsoft.com/office/drawing/2016/SVG/main" r:embed="rId13"/>
                </a:ext>
              </a:extLst>
            </a:blip>
            <a:stretch>
              <a:fillRect l="-195444" t="0" r="-350902" b="-380348"/>
            </a:stretch>
          </a:blipFill>
        </p:spPr>
      </p:sp>
      <p:sp>
        <p:nvSpPr>
          <p:cNvPr name="Freeform 38" id="38"/>
          <p:cNvSpPr/>
          <p:nvPr/>
        </p:nvSpPr>
        <p:spPr>
          <a:xfrm flipH="false" flipV="true" rot="6562318">
            <a:off x="6212240" y="7354933"/>
            <a:ext cx="655732" cy="1209652"/>
          </a:xfrm>
          <a:custGeom>
            <a:avLst/>
            <a:gdLst/>
            <a:ahLst/>
            <a:cxnLst/>
            <a:rect r="r" b="b" t="t" l="l"/>
            <a:pathLst>
              <a:path h="1209652" w="655732">
                <a:moveTo>
                  <a:pt x="0" y="1209652"/>
                </a:moveTo>
                <a:lnTo>
                  <a:pt x="655732" y="1209652"/>
                </a:lnTo>
                <a:lnTo>
                  <a:pt x="655732" y="0"/>
                </a:lnTo>
                <a:lnTo>
                  <a:pt x="0" y="0"/>
                </a:lnTo>
                <a:lnTo>
                  <a:pt x="0" y="1209652"/>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9" id="39"/>
          <p:cNvSpPr txBox="true"/>
          <p:nvPr/>
        </p:nvSpPr>
        <p:spPr>
          <a:xfrm rot="0">
            <a:off x="8540972" y="1897051"/>
            <a:ext cx="6211839"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CV / RESUME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40844"/>
            <a:ext cx="16230600" cy="8205312"/>
            <a:chOff x="0" y="0"/>
            <a:chExt cx="21640800" cy="10940416"/>
          </a:xfrm>
        </p:grpSpPr>
        <p:sp>
          <p:nvSpPr>
            <p:cNvPr name="Freeform 6" id="6"/>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6215122" y="2749168"/>
            <a:ext cx="10349689" cy="5734439"/>
            <a:chOff x="0" y="0"/>
            <a:chExt cx="2725844" cy="1510305"/>
          </a:xfrm>
        </p:grpSpPr>
        <p:sp>
          <p:nvSpPr>
            <p:cNvPr name="Freeform 9" id="9"/>
            <p:cNvSpPr/>
            <p:nvPr/>
          </p:nvSpPr>
          <p:spPr>
            <a:xfrm flipH="false" flipV="false" rot="0">
              <a:off x="0" y="0"/>
              <a:ext cx="2725844" cy="1510305"/>
            </a:xfrm>
            <a:custGeom>
              <a:avLst/>
              <a:gdLst/>
              <a:ahLst/>
              <a:cxnLst/>
              <a:rect r="r" b="b" t="t" l="l"/>
              <a:pathLst>
                <a:path h="1510305" w="2725844">
                  <a:moveTo>
                    <a:pt x="38150" y="0"/>
                  </a:moveTo>
                  <a:lnTo>
                    <a:pt x="2687694" y="0"/>
                  </a:lnTo>
                  <a:cubicBezTo>
                    <a:pt x="2708764" y="0"/>
                    <a:pt x="2725844" y="17080"/>
                    <a:pt x="2725844" y="38150"/>
                  </a:cubicBezTo>
                  <a:lnTo>
                    <a:pt x="2725844" y="1472155"/>
                  </a:lnTo>
                  <a:cubicBezTo>
                    <a:pt x="2725844" y="1493225"/>
                    <a:pt x="2708764" y="1510305"/>
                    <a:pt x="2687694" y="1510305"/>
                  </a:cubicBezTo>
                  <a:lnTo>
                    <a:pt x="38150" y="1510305"/>
                  </a:lnTo>
                  <a:cubicBezTo>
                    <a:pt x="17080" y="1510305"/>
                    <a:pt x="0" y="1493225"/>
                    <a:pt x="0" y="1472155"/>
                  </a:cubicBezTo>
                  <a:lnTo>
                    <a:pt x="0" y="38150"/>
                  </a:lnTo>
                  <a:cubicBezTo>
                    <a:pt x="0" y="17080"/>
                    <a:pt x="17080" y="0"/>
                    <a:pt x="38150"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2725844" cy="15484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567055" y="1710582"/>
            <a:ext cx="7645823" cy="2077171"/>
            <a:chOff x="0" y="0"/>
            <a:chExt cx="2013715" cy="547074"/>
          </a:xfrm>
        </p:grpSpPr>
        <p:sp>
          <p:nvSpPr>
            <p:cNvPr name="Freeform 12" id="12"/>
            <p:cNvSpPr/>
            <p:nvPr/>
          </p:nvSpPr>
          <p:spPr>
            <a:xfrm flipH="false" flipV="false" rot="0">
              <a:off x="0" y="0"/>
              <a:ext cx="2013715" cy="547074"/>
            </a:xfrm>
            <a:custGeom>
              <a:avLst/>
              <a:gdLst/>
              <a:ahLst/>
              <a:cxnLst/>
              <a:rect r="r" b="b" t="t" l="l"/>
              <a:pathLst>
                <a:path h="547074" w="2013715">
                  <a:moveTo>
                    <a:pt x="51641" y="0"/>
                  </a:moveTo>
                  <a:lnTo>
                    <a:pt x="1962074" y="0"/>
                  </a:lnTo>
                  <a:cubicBezTo>
                    <a:pt x="1990594" y="0"/>
                    <a:pt x="2013715" y="23120"/>
                    <a:pt x="2013715" y="51641"/>
                  </a:cubicBezTo>
                  <a:lnTo>
                    <a:pt x="2013715" y="495433"/>
                  </a:lnTo>
                  <a:cubicBezTo>
                    <a:pt x="2013715" y="523953"/>
                    <a:pt x="1990594" y="547074"/>
                    <a:pt x="1962074" y="547074"/>
                  </a:cubicBezTo>
                  <a:lnTo>
                    <a:pt x="51641" y="547074"/>
                  </a:lnTo>
                  <a:cubicBezTo>
                    <a:pt x="23120" y="547074"/>
                    <a:pt x="0" y="523953"/>
                    <a:pt x="0" y="495433"/>
                  </a:cubicBezTo>
                  <a:lnTo>
                    <a:pt x="0" y="51641"/>
                  </a:lnTo>
                  <a:cubicBezTo>
                    <a:pt x="0" y="23120"/>
                    <a:pt x="23120" y="0"/>
                    <a:pt x="5164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013715" cy="58517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true" flipV="false" rot="0">
            <a:off x="1028700" y="1756988"/>
            <a:ext cx="7381853" cy="11038285"/>
          </a:xfrm>
          <a:custGeom>
            <a:avLst/>
            <a:gdLst/>
            <a:ahLst/>
            <a:cxnLst/>
            <a:rect r="r" b="b" t="t" l="l"/>
            <a:pathLst>
              <a:path h="11038285" w="7381853">
                <a:moveTo>
                  <a:pt x="7381853" y="0"/>
                </a:moveTo>
                <a:lnTo>
                  <a:pt x="0" y="0"/>
                </a:lnTo>
                <a:lnTo>
                  <a:pt x="0" y="11038285"/>
                </a:lnTo>
                <a:lnTo>
                  <a:pt x="7381853" y="11038285"/>
                </a:lnTo>
                <a:lnTo>
                  <a:pt x="73818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284048" y="2266567"/>
            <a:ext cx="6211839" cy="906149"/>
          </a:xfrm>
          <a:prstGeom prst="rect">
            <a:avLst/>
          </a:prstGeom>
        </p:spPr>
        <p:txBody>
          <a:bodyPr anchor="t" rtlCol="false" tIns="0" lIns="0" bIns="0" rIns="0">
            <a:spAutoFit/>
          </a:bodyPr>
          <a:lstStyle/>
          <a:p>
            <a:pPr algn="ctr">
              <a:lnSpc>
                <a:spcPts val="6800"/>
              </a:lnSpc>
            </a:pPr>
            <a:r>
              <a:rPr lang="en-US" sz="6800">
                <a:solidFill>
                  <a:srgbClr val="231F20"/>
                </a:solidFill>
                <a:latin typeface="Londrina Solid"/>
                <a:ea typeface="Londrina Solid"/>
                <a:cs typeface="Londrina Solid"/>
                <a:sym typeface="Londrina Solid"/>
              </a:rPr>
              <a:t>RECOMENDACIONES</a:t>
            </a:r>
          </a:p>
        </p:txBody>
      </p:sp>
      <p:sp>
        <p:nvSpPr>
          <p:cNvPr name="TextBox 16" id="16"/>
          <p:cNvSpPr txBox="true"/>
          <p:nvPr/>
        </p:nvSpPr>
        <p:spPr>
          <a:xfrm rot="0">
            <a:off x="7584772" y="4569496"/>
            <a:ext cx="7610390" cy="2795270"/>
          </a:xfrm>
          <a:prstGeom prst="rect">
            <a:avLst/>
          </a:prstGeom>
        </p:spPr>
        <p:txBody>
          <a:bodyPr anchor="t" rtlCol="false" tIns="0" lIns="0" bIns="0" rIns="0">
            <a:spAutoFit/>
          </a:bodyPr>
          <a:lstStyle/>
          <a:p>
            <a:pPr algn="ctr">
              <a:lnSpc>
                <a:spcPts val="4480"/>
              </a:lnSpc>
            </a:pPr>
            <a:r>
              <a:rPr lang="en-US" sz="3200">
                <a:solidFill>
                  <a:srgbClr val="231F20"/>
                </a:solidFill>
                <a:latin typeface="Kollektif"/>
                <a:ea typeface="Kollektif"/>
                <a:cs typeface="Kollektif"/>
                <a:sym typeface="Kollektif"/>
              </a:rPr>
              <a:t>Vamos a ver las recomendaciones para hacer un Curriculum Vitae (Resume) y Carta de Presentación según lo que indica la documentación de Harvard que está muy estandarizada hoy en día</a:t>
            </a:r>
          </a:p>
        </p:txBody>
      </p:sp>
      <p:sp>
        <p:nvSpPr>
          <p:cNvPr name="Freeform 17" id="17"/>
          <p:cNvSpPr/>
          <p:nvPr/>
        </p:nvSpPr>
        <p:spPr>
          <a:xfrm flipH="false" flipV="false" rot="4263341">
            <a:off x="16120233" y="610694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261469" y="2446124"/>
            <a:ext cx="816410" cy="822525"/>
          </a:xfrm>
          <a:custGeom>
            <a:avLst/>
            <a:gdLst/>
            <a:ahLst/>
            <a:cxnLst/>
            <a:rect r="r" b="b" t="t" l="l"/>
            <a:pathLst>
              <a:path h="822525" w="816410">
                <a:moveTo>
                  <a:pt x="0" y="0"/>
                </a:moveTo>
                <a:lnTo>
                  <a:pt x="816410" y="0"/>
                </a:lnTo>
                <a:lnTo>
                  <a:pt x="816410" y="822524"/>
                </a:lnTo>
                <a:lnTo>
                  <a:pt x="0" y="822524"/>
                </a:lnTo>
                <a:lnTo>
                  <a:pt x="0" y="0"/>
                </a:lnTo>
                <a:close/>
              </a:path>
            </a:pathLst>
          </a:custGeom>
          <a:blipFill>
            <a:blip r:embed="rId8">
              <a:extLst>
                <a:ext uri="{96DAC541-7B7A-43D3-8B79-37D633B846F1}">
                  <asvg:svgBlip xmlns:asvg="http://schemas.microsoft.com/office/drawing/2016/SVG/main" r:embed="rId9"/>
                </a:ext>
              </a:extLst>
            </a:blip>
            <a:stretch>
              <a:fillRect l="-16131" t="-123580" r="-514491" b="-293597"/>
            </a:stretch>
          </a:blipFill>
        </p:spPr>
      </p:sp>
      <p:sp>
        <p:nvSpPr>
          <p:cNvPr name="Freeform 19" id="19"/>
          <p:cNvSpPr/>
          <p:nvPr/>
        </p:nvSpPr>
        <p:spPr>
          <a:xfrm flipH="false" flipV="false" rot="0">
            <a:off x="1891406" y="1040844"/>
            <a:ext cx="1184337" cy="1225176"/>
          </a:xfrm>
          <a:custGeom>
            <a:avLst/>
            <a:gdLst/>
            <a:ahLst/>
            <a:cxnLst/>
            <a:rect r="r" b="b" t="t" l="l"/>
            <a:pathLst>
              <a:path h="1225176" w="1184337">
                <a:moveTo>
                  <a:pt x="0" y="0"/>
                </a:moveTo>
                <a:lnTo>
                  <a:pt x="1184337" y="0"/>
                </a:lnTo>
                <a:lnTo>
                  <a:pt x="1184337" y="1225176"/>
                </a:lnTo>
                <a:lnTo>
                  <a:pt x="0" y="1225176"/>
                </a:lnTo>
                <a:lnTo>
                  <a:pt x="0" y="0"/>
                </a:lnTo>
                <a:close/>
              </a:path>
            </a:pathLst>
          </a:custGeom>
          <a:blipFill>
            <a:blip r:embed="rId10">
              <a:extLst>
                <a:ext uri="{96DAC541-7B7A-43D3-8B79-37D633B846F1}">
                  <asvg:svgBlip xmlns:asvg="http://schemas.microsoft.com/office/drawing/2016/SVG/main" r:embed="rId11"/>
                </a:ext>
              </a:extLst>
            </a:blip>
            <a:stretch>
              <a:fillRect l="-154855" t="-80817" r="-404244" b="-344018"/>
            </a:stretch>
          </a:blipFill>
        </p:spPr>
      </p:sp>
      <p:sp>
        <p:nvSpPr>
          <p:cNvPr name="Freeform 20" id="20"/>
          <p:cNvSpPr/>
          <p:nvPr/>
        </p:nvSpPr>
        <p:spPr>
          <a:xfrm flipH="false" flipV="false" rot="0">
            <a:off x="16491330" y="1028700"/>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261469" y="8175218"/>
            <a:ext cx="616778" cy="616778"/>
          </a:xfrm>
          <a:custGeom>
            <a:avLst/>
            <a:gdLst/>
            <a:ahLst/>
            <a:cxnLst/>
            <a:rect r="r" b="b" t="t" l="l"/>
            <a:pathLst>
              <a:path h="616778" w="616778">
                <a:moveTo>
                  <a:pt x="0" y="0"/>
                </a:moveTo>
                <a:lnTo>
                  <a:pt x="616777" y="0"/>
                </a:lnTo>
                <a:lnTo>
                  <a:pt x="616777" y="616778"/>
                </a:lnTo>
                <a:lnTo>
                  <a:pt x="0" y="6167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50727" y="-1706540"/>
            <a:ext cx="10786546" cy="13700079"/>
          </a:xfrm>
          <a:custGeom>
            <a:avLst/>
            <a:gdLst/>
            <a:ahLst/>
            <a:cxnLst/>
            <a:rect r="r" b="b" t="t" l="l"/>
            <a:pathLst>
              <a:path h="13700079" w="10786546">
                <a:moveTo>
                  <a:pt x="0" y="0"/>
                </a:moveTo>
                <a:lnTo>
                  <a:pt x="10786546" y="0"/>
                </a:lnTo>
                <a:lnTo>
                  <a:pt x="10786546" y="13700080"/>
                </a:lnTo>
                <a:lnTo>
                  <a:pt x="0" y="13700080"/>
                </a:lnTo>
                <a:lnTo>
                  <a:pt x="0" y="0"/>
                </a:lnTo>
                <a:close/>
              </a:path>
            </a:pathLst>
          </a:custGeom>
          <a:blipFill>
            <a:blip r:embed="rId3"/>
            <a:stretch>
              <a:fillRect l="0" t="0" r="0" b="0"/>
            </a:stretch>
          </a:blipFill>
        </p:spPr>
      </p:sp>
      <p:sp>
        <p:nvSpPr>
          <p:cNvPr name="Freeform 4" id="4"/>
          <p:cNvSpPr/>
          <p:nvPr/>
        </p:nvSpPr>
        <p:spPr>
          <a:xfrm flipH="false" flipV="false" rot="0">
            <a:off x="1501644" y="529928"/>
            <a:ext cx="4121568" cy="4114800"/>
          </a:xfrm>
          <a:custGeom>
            <a:avLst/>
            <a:gdLst/>
            <a:ahLst/>
            <a:cxnLst/>
            <a:rect r="r" b="b" t="t" l="l"/>
            <a:pathLst>
              <a:path h="4114800" w="4121568">
                <a:moveTo>
                  <a:pt x="0" y="0"/>
                </a:moveTo>
                <a:lnTo>
                  <a:pt x="4121567" y="0"/>
                </a:lnTo>
                <a:lnTo>
                  <a:pt x="4121567" y="4114800"/>
                </a:lnTo>
                <a:lnTo>
                  <a:pt x="0" y="4114800"/>
                </a:lnTo>
                <a:lnTo>
                  <a:pt x="0" y="0"/>
                </a:lnTo>
                <a:close/>
              </a:path>
            </a:pathLst>
          </a:custGeom>
          <a:blipFill>
            <a:blip r:embed="rId4"/>
            <a:stretch>
              <a:fillRect l="0" t="0" r="0" b="0"/>
            </a:stretch>
          </a:blipFill>
        </p:spPr>
      </p:sp>
      <p:sp>
        <p:nvSpPr>
          <p:cNvPr name="TextBox 5" id="5"/>
          <p:cNvSpPr txBox="true"/>
          <p:nvPr/>
        </p:nvSpPr>
        <p:spPr>
          <a:xfrm rot="0">
            <a:off x="4651624" y="1856971"/>
            <a:ext cx="10287328" cy="6900164"/>
          </a:xfrm>
          <a:prstGeom prst="rect">
            <a:avLst/>
          </a:prstGeom>
        </p:spPr>
        <p:txBody>
          <a:bodyPr anchor="t" rtlCol="false" tIns="0" lIns="0" bIns="0" rIns="0">
            <a:spAutoFit/>
          </a:bodyPr>
          <a:lstStyle/>
          <a:p>
            <a:pPr algn="r">
              <a:lnSpc>
                <a:spcPts val="4978"/>
              </a:lnSpc>
            </a:pPr>
            <a:r>
              <a:rPr lang="en-US" sz="3800">
                <a:solidFill>
                  <a:srgbClr val="000000"/>
                </a:solidFill>
                <a:latin typeface="Dekko"/>
                <a:ea typeface="Dekko"/>
                <a:cs typeface="Dekko"/>
                <a:sym typeface="Dekko"/>
              </a:rPr>
              <a:t>         Un currículum es un resumen conciso e informativo de tus habilidades, educación y experiencia. Debe resaltar tus activos y habilidades más fuertes, y diferenciarte de otros candidatos que buscan posiciones similares.</a:t>
            </a:r>
          </a:p>
          <a:p>
            <a:pPr algn="ctr">
              <a:lnSpc>
                <a:spcPts val="4978"/>
              </a:lnSpc>
            </a:pPr>
          </a:p>
          <a:p>
            <a:pPr algn="ctr">
              <a:lnSpc>
                <a:spcPts val="4978"/>
              </a:lnSpc>
            </a:pPr>
            <a:r>
              <a:rPr lang="en-US" sz="3800">
                <a:solidFill>
                  <a:srgbClr val="000000"/>
                </a:solidFill>
                <a:latin typeface="Dekko"/>
                <a:ea typeface="Dekko"/>
                <a:cs typeface="Dekko"/>
                <a:sym typeface="Dekko"/>
              </a:rPr>
              <a:t>Adapta tu currículum al tipo de posición que estás buscando. Esto no significa que todas tus experiencias deban estar directamente relacionadas, pero tu currículum debería reflejar los tipos de habilidades que el empleador valoraría.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1223760" y="258332"/>
            <a:ext cx="1687808" cy="2163857"/>
          </a:xfrm>
          <a:custGeom>
            <a:avLst/>
            <a:gdLst/>
            <a:ahLst/>
            <a:cxnLst/>
            <a:rect r="r" b="b" t="t" l="l"/>
            <a:pathLst>
              <a:path h="2163857" w="1687808">
                <a:moveTo>
                  <a:pt x="0" y="0"/>
                </a:moveTo>
                <a:lnTo>
                  <a:pt x="1687808" y="0"/>
                </a:lnTo>
                <a:lnTo>
                  <a:pt x="1687808" y="2163857"/>
                </a:lnTo>
                <a:lnTo>
                  <a:pt x="0" y="21638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846265"/>
            <a:ext cx="9022255" cy="6678143"/>
          </a:xfrm>
          <a:custGeom>
            <a:avLst/>
            <a:gdLst/>
            <a:ahLst/>
            <a:cxnLst/>
            <a:rect r="r" b="b" t="t" l="l"/>
            <a:pathLst>
              <a:path h="6678143" w="9022255">
                <a:moveTo>
                  <a:pt x="0" y="0"/>
                </a:moveTo>
                <a:lnTo>
                  <a:pt x="9022255" y="0"/>
                </a:lnTo>
                <a:lnTo>
                  <a:pt x="9022255" y="6678142"/>
                </a:lnTo>
                <a:lnTo>
                  <a:pt x="0" y="6678142"/>
                </a:lnTo>
                <a:lnTo>
                  <a:pt x="0" y="0"/>
                </a:lnTo>
                <a:close/>
              </a:path>
            </a:pathLst>
          </a:custGeom>
          <a:blipFill>
            <a:blip r:embed="rId5"/>
            <a:stretch>
              <a:fillRect l="0" t="0" r="0" b="0"/>
            </a:stretch>
          </a:blipFill>
        </p:spPr>
      </p:sp>
      <p:sp>
        <p:nvSpPr>
          <p:cNvPr name="Freeform 5" id="5"/>
          <p:cNvSpPr/>
          <p:nvPr/>
        </p:nvSpPr>
        <p:spPr>
          <a:xfrm flipH="false" flipV="false" rot="0">
            <a:off x="1143940" y="1678920"/>
            <a:ext cx="923724" cy="922153"/>
          </a:xfrm>
          <a:custGeom>
            <a:avLst/>
            <a:gdLst/>
            <a:ahLst/>
            <a:cxnLst/>
            <a:rect r="r" b="b" t="t" l="l"/>
            <a:pathLst>
              <a:path h="922153" w="923724">
                <a:moveTo>
                  <a:pt x="0" y="0"/>
                </a:moveTo>
                <a:lnTo>
                  <a:pt x="923724" y="0"/>
                </a:lnTo>
                <a:lnTo>
                  <a:pt x="923724" y="922154"/>
                </a:lnTo>
                <a:lnTo>
                  <a:pt x="0" y="922154"/>
                </a:lnTo>
                <a:lnTo>
                  <a:pt x="0" y="0"/>
                </a:lnTo>
                <a:close/>
              </a:path>
            </a:pathLst>
          </a:custGeom>
          <a:blipFill>
            <a:blip r:embed="rId6"/>
            <a:stretch>
              <a:fillRect l="0" t="0" r="0" b="0"/>
            </a:stretch>
          </a:blipFill>
        </p:spPr>
      </p:sp>
      <p:sp>
        <p:nvSpPr>
          <p:cNvPr name="Freeform 6" id="6"/>
          <p:cNvSpPr/>
          <p:nvPr/>
        </p:nvSpPr>
        <p:spPr>
          <a:xfrm flipH="false" flipV="false" rot="0">
            <a:off x="9265745" y="1929937"/>
            <a:ext cx="9022255" cy="6678143"/>
          </a:xfrm>
          <a:custGeom>
            <a:avLst/>
            <a:gdLst/>
            <a:ahLst/>
            <a:cxnLst/>
            <a:rect r="r" b="b" t="t" l="l"/>
            <a:pathLst>
              <a:path h="6678143" w="9022255">
                <a:moveTo>
                  <a:pt x="0" y="0"/>
                </a:moveTo>
                <a:lnTo>
                  <a:pt x="9022255" y="0"/>
                </a:lnTo>
                <a:lnTo>
                  <a:pt x="9022255" y="6678143"/>
                </a:lnTo>
                <a:lnTo>
                  <a:pt x="0" y="6678143"/>
                </a:lnTo>
                <a:lnTo>
                  <a:pt x="0" y="0"/>
                </a:lnTo>
                <a:close/>
              </a:path>
            </a:pathLst>
          </a:custGeom>
          <a:blipFill>
            <a:blip r:embed="rId5"/>
            <a:stretch>
              <a:fillRect l="0" t="0" r="0" b="0"/>
            </a:stretch>
          </a:blipFill>
        </p:spPr>
      </p:sp>
      <p:sp>
        <p:nvSpPr>
          <p:cNvPr name="Freeform 7" id="7"/>
          <p:cNvSpPr/>
          <p:nvPr/>
        </p:nvSpPr>
        <p:spPr>
          <a:xfrm flipH="false" flipV="false" rot="0">
            <a:off x="10409685" y="1762593"/>
            <a:ext cx="923724" cy="922153"/>
          </a:xfrm>
          <a:custGeom>
            <a:avLst/>
            <a:gdLst/>
            <a:ahLst/>
            <a:cxnLst/>
            <a:rect r="r" b="b" t="t" l="l"/>
            <a:pathLst>
              <a:path h="922153" w="923724">
                <a:moveTo>
                  <a:pt x="0" y="0"/>
                </a:moveTo>
                <a:lnTo>
                  <a:pt x="923724" y="0"/>
                </a:lnTo>
                <a:lnTo>
                  <a:pt x="923724" y="922153"/>
                </a:lnTo>
                <a:lnTo>
                  <a:pt x="0" y="922153"/>
                </a:lnTo>
                <a:lnTo>
                  <a:pt x="0" y="0"/>
                </a:lnTo>
                <a:close/>
              </a:path>
            </a:pathLst>
          </a:custGeom>
          <a:blipFill>
            <a:blip r:embed="rId6"/>
            <a:stretch>
              <a:fillRect l="0" t="0" r="0" b="0"/>
            </a:stretch>
          </a:blipFill>
        </p:spPr>
      </p:sp>
      <p:sp>
        <p:nvSpPr>
          <p:cNvPr name="Freeform 8" id="8"/>
          <p:cNvSpPr/>
          <p:nvPr/>
        </p:nvSpPr>
        <p:spPr>
          <a:xfrm flipH="false" flipV="false" rot="229631">
            <a:off x="2116439" y="2613862"/>
            <a:ext cx="5798520" cy="1655214"/>
          </a:xfrm>
          <a:custGeom>
            <a:avLst/>
            <a:gdLst/>
            <a:ahLst/>
            <a:cxnLst/>
            <a:rect r="r" b="b" t="t" l="l"/>
            <a:pathLst>
              <a:path h="1655214" w="5798520">
                <a:moveTo>
                  <a:pt x="0" y="0"/>
                </a:moveTo>
                <a:lnTo>
                  <a:pt x="5798520" y="0"/>
                </a:lnTo>
                <a:lnTo>
                  <a:pt x="5798520" y="1655213"/>
                </a:lnTo>
                <a:lnTo>
                  <a:pt x="0" y="1655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229631">
            <a:off x="11406681" y="2613862"/>
            <a:ext cx="5798520" cy="1655214"/>
          </a:xfrm>
          <a:custGeom>
            <a:avLst/>
            <a:gdLst/>
            <a:ahLst/>
            <a:cxnLst/>
            <a:rect r="r" b="b" t="t" l="l"/>
            <a:pathLst>
              <a:path h="1655214" w="5798520">
                <a:moveTo>
                  <a:pt x="0" y="0"/>
                </a:moveTo>
                <a:lnTo>
                  <a:pt x="5798520" y="0"/>
                </a:lnTo>
                <a:lnTo>
                  <a:pt x="5798520" y="1655213"/>
                </a:lnTo>
                <a:lnTo>
                  <a:pt x="0" y="1655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640125" y="2582466"/>
            <a:ext cx="7331632" cy="1432255"/>
          </a:xfrm>
          <a:prstGeom prst="rect">
            <a:avLst/>
          </a:prstGeom>
        </p:spPr>
        <p:txBody>
          <a:bodyPr anchor="t" rtlCol="false" tIns="0" lIns="0" bIns="0" rIns="0">
            <a:spAutoFit/>
          </a:bodyPr>
          <a:lstStyle/>
          <a:p>
            <a:pPr algn="ctr">
              <a:lnSpc>
                <a:spcPts val="10596"/>
              </a:lnSpc>
              <a:spcBef>
                <a:spcPct val="0"/>
              </a:spcBef>
            </a:pPr>
            <a:r>
              <a:rPr lang="en-US" sz="7568">
                <a:solidFill>
                  <a:srgbClr val="000000"/>
                </a:solidFill>
                <a:latin typeface="Ballpoint"/>
                <a:ea typeface="Ballpoint"/>
                <a:cs typeface="Ballpoint"/>
                <a:sym typeface="Ballpoint"/>
              </a:rPr>
              <a:t>Evitar errores</a:t>
            </a:r>
          </a:p>
        </p:txBody>
      </p:sp>
      <p:sp>
        <p:nvSpPr>
          <p:cNvPr name="Freeform 11" id="11"/>
          <p:cNvSpPr/>
          <p:nvPr/>
        </p:nvSpPr>
        <p:spPr>
          <a:xfrm flipH="false" flipV="false" rot="0">
            <a:off x="16053202" y="8524407"/>
            <a:ext cx="1200773" cy="2057400"/>
          </a:xfrm>
          <a:custGeom>
            <a:avLst/>
            <a:gdLst/>
            <a:ahLst/>
            <a:cxnLst/>
            <a:rect r="r" b="b" t="t" l="l"/>
            <a:pathLst>
              <a:path h="2057400" w="1200773">
                <a:moveTo>
                  <a:pt x="0" y="0"/>
                </a:moveTo>
                <a:lnTo>
                  <a:pt x="1200774" y="0"/>
                </a:lnTo>
                <a:lnTo>
                  <a:pt x="120077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2150891" y="4355180"/>
            <a:ext cx="5373207" cy="3796826"/>
          </a:xfrm>
          <a:prstGeom prst="rect">
            <a:avLst/>
          </a:prstGeom>
        </p:spPr>
        <p:txBody>
          <a:bodyPr anchor="t" rtlCol="false" tIns="0" lIns="0" bIns="0" rIns="0">
            <a:spAutoFit/>
          </a:bodyPr>
          <a:lstStyle/>
          <a:p>
            <a:pPr algn="l" marL="551341" indent="-275670" lvl="1">
              <a:lnSpc>
                <a:spcPts val="3345"/>
              </a:lnSpc>
              <a:buFont typeface="Arial"/>
              <a:buChar char="•"/>
            </a:pPr>
            <a:r>
              <a:rPr lang="en-US" sz="2553">
                <a:solidFill>
                  <a:srgbClr val="000000"/>
                </a:solidFill>
                <a:latin typeface="Dekko"/>
                <a:ea typeface="Dekko"/>
                <a:cs typeface="Dekko"/>
                <a:sym typeface="Dekko"/>
              </a:rPr>
              <a:t>Específico en lugar de general.</a:t>
            </a:r>
          </a:p>
          <a:p>
            <a:pPr algn="l" marL="551341" indent="-275670" lvl="1">
              <a:lnSpc>
                <a:spcPts val="3345"/>
              </a:lnSpc>
              <a:buFont typeface="Arial"/>
              <a:buChar char="•"/>
            </a:pPr>
            <a:r>
              <a:rPr lang="en-US" sz="2553">
                <a:solidFill>
                  <a:srgbClr val="000000"/>
                </a:solidFill>
                <a:latin typeface="Dekko"/>
                <a:ea typeface="Dekko"/>
                <a:cs typeface="Dekko"/>
                <a:sym typeface="Dekko"/>
              </a:rPr>
              <a:t>Activo en lugar de pasivo.</a:t>
            </a:r>
          </a:p>
          <a:p>
            <a:pPr algn="l" marL="551341" indent="-275670" lvl="1">
              <a:lnSpc>
                <a:spcPts val="3345"/>
              </a:lnSpc>
              <a:buFont typeface="Arial"/>
              <a:buChar char="•"/>
            </a:pPr>
            <a:r>
              <a:rPr lang="en-US" sz="2553">
                <a:solidFill>
                  <a:srgbClr val="000000"/>
                </a:solidFill>
                <a:latin typeface="Dekko"/>
                <a:ea typeface="Dekko"/>
                <a:cs typeface="Dekko"/>
                <a:sym typeface="Dekko"/>
              </a:rPr>
              <a:t>Escrito para expresar, no para impresionar.</a:t>
            </a:r>
          </a:p>
          <a:p>
            <a:pPr algn="l" marL="551341" indent="-275670" lvl="1">
              <a:lnSpc>
                <a:spcPts val="3345"/>
              </a:lnSpc>
              <a:buFont typeface="Arial"/>
              <a:buChar char="•"/>
            </a:pPr>
            <a:r>
              <a:rPr lang="en-US" sz="2553">
                <a:solidFill>
                  <a:srgbClr val="000000"/>
                </a:solidFill>
                <a:latin typeface="Dekko"/>
                <a:ea typeface="Dekko"/>
                <a:cs typeface="Dekko"/>
                <a:sym typeface="Dekko"/>
              </a:rPr>
              <a:t>Articulado en lugar de “florido”.</a:t>
            </a:r>
          </a:p>
          <a:p>
            <a:pPr algn="l" marL="551341" indent="-275670" lvl="1">
              <a:lnSpc>
                <a:spcPts val="3345"/>
              </a:lnSpc>
              <a:buFont typeface="Arial"/>
              <a:buChar char="•"/>
            </a:pPr>
            <a:r>
              <a:rPr lang="en-US" sz="2553">
                <a:solidFill>
                  <a:srgbClr val="000000"/>
                </a:solidFill>
                <a:latin typeface="Dekko"/>
                <a:ea typeface="Dekko"/>
                <a:cs typeface="Dekko"/>
                <a:sym typeface="Dekko"/>
              </a:rPr>
              <a:t>Basado en hechos (cuantificar y calificar).</a:t>
            </a:r>
          </a:p>
          <a:p>
            <a:pPr algn="l" marL="551341" indent="-275670" lvl="1">
              <a:lnSpc>
                <a:spcPts val="3345"/>
              </a:lnSpc>
              <a:buFont typeface="Arial"/>
              <a:buChar char="•"/>
            </a:pPr>
            <a:r>
              <a:rPr lang="en-US" sz="2553">
                <a:solidFill>
                  <a:srgbClr val="000000"/>
                </a:solidFill>
                <a:latin typeface="Dekko"/>
                <a:ea typeface="Dekko"/>
                <a:cs typeface="Dekko"/>
                <a:sym typeface="Dekko"/>
              </a:rPr>
              <a:t>Escrito para personas que leen rápidamente.</a:t>
            </a:r>
          </a:p>
        </p:txBody>
      </p:sp>
      <p:sp>
        <p:nvSpPr>
          <p:cNvPr name="TextBox 13" id="13"/>
          <p:cNvSpPr txBox="true"/>
          <p:nvPr/>
        </p:nvSpPr>
        <p:spPr>
          <a:xfrm rot="0">
            <a:off x="1202017" y="2582466"/>
            <a:ext cx="7270955" cy="1432255"/>
          </a:xfrm>
          <a:prstGeom prst="rect">
            <a:avLst/>
          </a:prstGeom>
        </p:spPr>
        <p:txBody>
          <a:bodyPr anchor="t" rtlCol="false" tIns="0" lIns="0" bIns="0" rIns="0">
            <a:spAutoFit/>
          </a:bodyPr>
          <a:lstStyle/>
          <a:p>
            <a:pPr algn="ctr">
              <a:lnSpc>
                <a:spcPts val="10596"/>
              </a:lnSpc>
              <a:spcBef>
                <a:spcPct val="0"/>
              </a:spcBef>
            </a:pPr>
            <a:r>
              <a:rPr lang="en-US" sz="7568">
                <a:solidFill>
                  <a:srgbClr val="000000"/>
                </a:solidFill>
                <a:latin typeface="Ballpoint"/>
                <a:ea typeface="Ballpoint"/>
                <a:cs typeface="Ballpoint"/>
                <a:sym typeface="Ballpoint"/>
              </a:rPr>
              <a:t>Lenguaje</a:t>
            </a:r>
          </a:p>
        </p:txBody>
      </p:sp>
      <p:sp>
        <p:nvSpPr>
          <p:cNvPr name="TextBox 14" id="14"/>
          <p:cNvSpPr txBox="true"/>
          <p:nvPr/>
        </p:nvSpPr>
        <p:spPr>
          <a:xfrm rot="0">
            <a:off x="11619337" y="4352101"/>
            <a:ext cx="5373207" cy="3796826"/>
          </a:xfrm>
          <a:prstGeom prst="rect">
            <a:avLst/>
          </a:prstGeom>
        </p:spPr>
        <p:txBody>
          <a:bodyPr anchor="t" rtlCol="false" tIns="0" lIns="0" bIns="0" rIns="0">
            <a:spAutoFit/>
          </a:bodyPr>
          <a:lstStyle/>
          <a:p>
            <a:pPr algn="l" marL="551341" indent="-275670" lvl="1">
              <a:lnSpc>
                <a:spcPts val="3345"/>
              </a:lnSpc>
              <a:buFont typeface="Arial"/>
              <a:buChar char="•"/>
            </a:pPr>
            <a:r>
              <a:rPr lang="en-US" sz="2553">
                <a:solidFill>
                  <a:srgbClr val="000000"/>
                </a:solidFill>
                <a:latin typeface="Dekko"/>
                <a:ea typeface="Dekko"/>
                <a:cs typeface="Dekko"/>
                <a:sym typeface="Dekko"/>
              </a:rPr>
              <a:t>Errores de ortografía y gramática.</a:t>
            </a:r>
          </a:p>
          <a:p>
            <a:pPr algn="l" marL="551341" indent="-275670" lvl="1">
              <a:lnSpc>
                <a:spcPts val="3345"/>
              </a:lnSpc>
              <a:buFont typeface="Arial"/>
              <a:buChar char="•"/>
            </a:pPr>
            <a:r>
              <a:rPr lang="en-US" sz="2553">
                <a:solidFill>
                  <a:srgbClr val="000000"/>
                </a:solidFill>
                <a:latin typeface="Dekko"/>
                <a:ea typeface="Dekko"/>
                <a:cs typeface="Dekko"/>
                <a:sym typeface="Dekko"/>
              </a:rPr>
              <a:t>Falta de información de correo electrónico y teléfono.</a:t>
            </a:r>
          </a:p>
          <a:p>
            <a:pPr algn="l" marL="551341" indent="-275670" lvl="1">
              <a:lnSpc>
                <a:spcPts val="3345"/>
              </a:lnSpc>
              <a:buFont typeface="Arial"/>
              <a:buChar char="•"/>
            </a:pPr>
            <a:r>
              <a:rPr lang="en-US" sz="2553">
                <a:solidFill>
                  <a:srgbClr val="000000"/>
                </a:solidFill>
                <a:latin typeface="Dekko"/>
                <a:ea typeface="Dekko"/>
                <a:cs typeface="Dekko"/>
                <a:sym typeface="Dekko"/>
              </a:rPr>
              <a:t>Uso de lenguaje pasivo en lugar de palabras de “acción”.</a:t>
            </a:r>
          </a:p>
          <a:p>
            <a:pPr algn="l" marL="551341" indent="-275670" lvl="1">
              <a:lnSpc>
                <a:spcPts val="3345"/>
              </a:lnSpc>
              <a:buFont typeface="Arial"/>
              <a:buChar char="•"/>
            </a:pPr>
            <a:r>
              <a:rPr lang="en-US" sz="2553">
                <a:solidFill>
                  <a:srgbClr val="000000"/>
                </a:solidFill>
                <a:latin typeface="Dekko"/>
                <a:ea typeface="Dekko"/>
                <a:cs typeface="Dekko"/>
                <a:sym typeface="Dekko"/>
              </a:rPr>
              <a:t>No estar bien organizado, ser conciso o fácil de leer.</a:t>
            </a:r>
          </a:p>
          <a:p>
            <a:pPr algn="l" marL="551341" indent="-275670" lvl="1">
              <a:lnSpc>
                <a:spcPts val="3345"/>
              </a:lnSpc>
              <a:buFont typeface="Arial"/>
              <a:buChar char="•"/>
            </a:pPr>
            <a:r>
              <a:rPr lang="en-US" sz="2553">
                <a:solidFill>
                  <a:srgbClr val="000000"/>
                </a:solidFill>
                <a:latin typeface="Dekko"/>
                <a:ea typeface="Dekko"/>
                <a:cs typeface="Dekko"/>
                <a:sym typeface="Dekko"/>
              </a:rPr>
              <a:t>No demostrar resultados.</a:t>
            </a:r>
          </a:p>
          <a:p>
            <a:pPr algn="l" marL="551341" indent="-275670" lvl="1">
              <a:lnSpc>
                <a:spcPts val="3345"/>
              </a:lnSpc>
              <a:buFont typeface="Arial"/>
              <a:buChar char="•"/>
            </a:pPr>
            <a:r>
              <a:rPr lang="en-US" sz="2553">
                <a:solidFill>
                  <a:srgbClr val="000000"/>
                </a:solidFill>
                <a:latin typeface="Dekko"/>
                <a:ea typeface="Dekko"/>
                <a:cs typeface="Dekko"/>
                <a:sym typeface="Dekko"/>
              </a:rPr>
              <a:t>Sea demasiado largo.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55002">
            <a:off x="-698226" y="-280400"/>
            <a:ext cx="9729359" cy="9738164"/>
          </a:xfrm>
          <a:custGeom>
            <a:avLst/>
            <a:gdLst/>
            <a:ahLst/>
            <a:cxnLst/>
            <a:rect r="r" b="b" t="t" l="l"/>
            <a:pathLst>
              <a:path h="9738164" w="9729359">
                <a:moveTo>
                  <a:pt x="0" y="0"/>
                </a:moveTo>
                <a:lnTo>
                  <a:pt x="9729359" y="0"/>
                </a:lnTo>
                <a:lnTo>
                  <a:pt x="9729359" y="9738164"/>
                </a:lnTo>
                <a:lnTo>
                  <a:pt x="0" y="9738164"/>
                </a:lnTo>
                <a:lnTo>
                  <a:pt x="0" y="0"/>
                </a:lnTo>
                <a:close/>
              </a:path>
            </a:pathLst>
          </a:custGeom>
          <a:blipFill>
            <a:blip r:embed="rId3"/>
            <a:stretch>
              <a:fillRect l="0" t="0" r="0" b="0"/>
            </a:stretch>
          </a:blipFill>
        </p:spPr>
      </p:sp>
      <p:sp>
        <p:nvSpPr>
          <p:cNvPr name="Freeform 4" id="4"/>
          <p:cNvSpPr/>
          <p:nvPr/>
        </p:nvSpPr>
        <p:spPr>
          <a:xfrm flipH="false" flipV="false" rot="155002">
            <a:off x="9287241" y="1143612"/>
            <a:ext cx="9578393" cy="9587061"/>
          </a:xfrm>
          <a:custGeom>
            <a:avLst/>
            <a:gdLst/>
            <a:ahLst/>
            <a:cxnLst/>
            <a:rect r="r" b="b" t="t" l="l"/>
            <a:pathLst>
              <a:path h="9587061" w="9578393">
                <a:moveTo>
                  <a:pt x="0" y="0"/>
                </a:moveTo>
                <a:lnTo>
                  <a:pt x="9578393" y="0"/>
                </a:lnTo>
                <a:lnTo>
                  <a:pt x="9578393" y="9587061"/>
                </a:lnTo>
                <a:lnTo>
                  <a:pt x="0" y="9587061"/>
                </a:lnTo>
                <a:lnTo>
                  <a:pt x="0" y="0"/>
                </a:lnTo>
                <a:close/>
              </a:path>
            </a:pathLst>
          </a:custGeom>
          <a:blipFill>
            <a:blip r:embed="rId4"/>
            <a:stretch>
              <a:fillRect l="0" t="0" r="0" b="0"/>
            </a:stretch>
          </a:blipFill>
        </p:spPr>
      </p:sp>
      <p:sp>
        <p:nvSpPr>
          <p:cNvPr name="Freeform 5" id="5"/>
          <p:cNvSpPr/>
          <p:nvPr/>
        </p:nvSpPr>
        <p:spPr>
          <a:xfrm flipH="false" flipV="false" rot="6117340">
            <a:off x="299970" y="1554358"/>
            <a:ext cx="1060202" cy="3450360"/>
          </a:xfrm>
          <a:custGeom>
            <a:avLst/>
            <a:gdLst/>
            <a:ahLst/>
            <a:cxnLst/>
            <a:rect r="r" b="b" t="t" l="l"/>
            <a:pathLst>
              <a:path h="3450360" w="1060202">
                <a:moveTo>
                  <a:pt x="0" y="0"/>
                </a:moveTo>
                <a:lnTo>
                  <a:pt x="1060202" y="0"/>
                </a:lnTo>
                <a:lnTo>
                  <a:pt x="1060202" y="3450360"/>
                </a:lnTo>
                <a:lnTo>
                  <a:pt x="0" y="345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811212" y="4263669"/>
            <a:ext cx="7177378" cy="1431190"/>
          </a:xfrm>
          <a:prstGeom prst="rect">
            <a:avLst/>
          </a:prstGeom>
        </p:spPr>
        <p:txBody>
          <a:bodyPr anchor="t" rtlCol="false" tIns="0" lIns="0" bIns="0" rIns="0">
            <a:spAutoFit/>
          </a:bodyPr>
          <a:lstStyle/>
          <a:p>
            <a:pPr algn="ctr">
              <a:lnSpc>
                <a:spcPts val="10454"/>
              </a:lnSpc>
              <a:spcBef>
                <a:spcPct val="0"/>
              </a:spcBef>
            </a:pPr>
            <a:r>
              <a:rPr lang="en-US" sz="7467">
                <a:solidFill>
                  <a:srgbClr val="000000"/>
                </a:solidFill>
                <a:latin typeface="Ballpoint"/>
                <a:ea typeface="Ballpoint"/>
                <a:cs typeface="Ballpoint"/>
                <a:sym typeface="Ballpoint"/>
              </a:rPr>
              <a:t>NO</a:t>
            </a:r>
          </a:p>
        </p:txBody>
      </p:sp>
      <p:sp>
        <p:nvSpPr>
          <p:cNvPr name="Freeform 7" id="7"/>
          <p:cNvSpPr/>
          <p:nvPr/>
        </p:nvSpPr>
        <p:spPr>
          <a:xfrm flipH="false" flipV="false" rot="-4767025">
            <a:off x="17709922" y="3574178"/>
            <a:ext cx="1004165" cy="3267993"/>
          </a:xfrm>
          <a:custGeom>
            <a:avLst/>
            <a:gdLst/>
            <a:ahLst/>
            <a:cxnLst/>
            <a:rect r="r" b="b" t="t" l="l"/>
            <a:pathLst>
              <a:path h="3267993" w="1004165">
                <a:moveTo>
                  <a:pt x="0" y="0"/>
                </a:moveTo>
                <a:lnTo>
                  <a:pt x="1004165" y="0"/>
                </a:lnTo>
                <a:lnTo>
                  <a:pt x="1004165" y="3267993"/>
                </a:lnTo>
                <a:lnTo>
                  <a:pt x="0" y="32679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51058">
            <a:off x="308248" y="9389660"/>
            <a:ext cx="7699202" cy="1105885"/>
          </a:xfrm>
          <a:custGeom>
            <a:avLst/>
            <a:gdLst/>
            <a:ahLst/>
            <a:cxnLst/>
            <a:rect r="r" b="b" t="t" l="l"/>
            <a:pathLst>
              <a:path h="1105885" w="7699202">
                <a:moveTo>
                  <a:pt x="0" y="0"/>
                </a:moveTo>
                <a:lnTo>
                  <a:pt x="7699201" y="0"/>
                </a:lnTo>
                <a:lnTo>
                  <a:pt x="7699201" y="1105885"/>
                </a:lnTo>
                <a:lnTo>
                  <a:pt x="0" y="11058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69622">
            <a:off x="11277605" y="5961969"/>
            <a:ext cx="6252221" cy="3774108"/>
          </a:xfrm>
          <a:prstGeom prst="rect">
            <a:avLst/>
          </a:prstGeom>
        </p:spPr>
        <p:txBody>
          <a:bodyPr anchor="t" rtlCol="false" tIns="0" lIns="0" bIns="0" rIns="0">
            <a:spAutoFit/>
          </a:bodyPr>
          <a:lstStyle/>
          <a:p>
            <a:pPr algn="l" marL="554694" indent="-277347" lvl="1">
              <a:lnSpc>
                <a:spcPts val="3365"/>
              </a:lnSpc>
              <a:buFont typeface="Arial"/>
              <a:buChar char="•"/>
            </a:pPr>
            <a:r>
              <a:rPr lang="en-US" sz="2569">
                <a:solidFill>
                  <a:srgbClr val="000000"/>
                </a:solidFill>
                <a:latin typeface="Dekko"/>
                <a:ea typeface="Dekko"/>
                <a:cs typeface="Dekko"/>
                <a:sym typeface="Dekko"/>
              </a:rPr>
              <a:t>Utilices pronombres personales (como “yo”).</a:t>
            </a:r>
          </a:p>
          <a:p>
            <a:pPr algn="l" marL="554694" indent="-277347" lvl="1">
              <a:lnSpc>
                <a:spcPts val="3365"/>
              </a:lnSpc>
              <a:buFont typeface="Arial"/>
              <a:buChar char="•"/>
            </a:pPr>
            <a:r>
              <a:rPr lang="en-US" sz="2569">
                <a:solidFill>
                  <a:srgbClr val="000000"/>
                </a:solidFill>
                <a:latin typeface="Dekko"/>
                <a:ea typeface="Dekko"/>
                <a:cs typeface="Dekko"/>
                <a:sym typeface="Dekko"/>
              </a:rPr>
              <a:t>Abreviaciones.</a:t>
            </a:r>
          </a:p>
          <a:p>
            <a:pPr algn="l" marL="554694" indent="-277347" lvl="1">
              <a:lnSpc>
                <a:spcPts val="3365"/>
              </a:lnSpc>
              <a:buFont typeface="Arial"/>
              <a:buChar char="•"/>
            </a:pPr>
            <a:r>
              <a:rPr lang="en-US" sz="2569">
                <a:solidFill>
                  <a:srgbClr val="000000"/>
                </a:solidFill>
                <a:latin typeface="Dekko"/>
                <a:ea typeface="Dekko"/>
                <a:cs typeface="Dekko"/>
                <a:sym typeface="Dekko"/>
              </a:rPr>
              <a:t>Estilo narrativo.</a:t>
            </a:r>
          </a:p>
          <a:p>
            <a:pPr algn="l" marL="554694" indent="-277347" lvl="1">
              <a:lnSpc>
                <a:spcPts val="3365"/>
              </a:lnSpc>
              <a:buFont typeface="Arial"/>
              <a:buChar char="•"/>
            </a:pPr>
            <a:r>
              <a:rPr lang="en-US" sz="2569">
                <a:solidFill>
                  <a:srgbClr val="000000"/>
                </a:solidFill>
                <a:latin typeface="Dekko"/>
                <a:ea typeface="Dekko"/>
                <a:cs typeface="Dekko"/>
                <a:sym typeface="Dekko"/>
              </a:rPr>
              <a:t>Jerga o coloquialismos.</a:t>
            </a:r>
          </a:p>
          <a:p>
            <a:pPr algn="l" marL="554694" indent="-277347" lvl="1">
              <a:lnSpc>
                <a:spcPts val="3365"/>
              </a:lnSpc>
              <a:buFont typeface="Arial"/>
              <a:buChar char="•"/>
            </a:pPr>
            <a:r>
              <a:rPr lang="en-US" sz="2569">
                <a:solidFill>
                  <a:srgbClr val="000000"/>
                </a:solidFill>
                <a:latin typeface="Dekko"/>
                <a:ea typeface="Dekko"/>
                <a:cs typeface="Dekko"/>
                <a:sym typeface="Dekko"/>
              </a:rPr>
              <a:t>Incluyas una foto.</a:t>
            </a:r>
          </a:p>
          <a:p>
            <a:pPr algn="l" marL="554694" indent="-277347" lvl="1">
              <a:lnSpc>
                <a:spcPts val="3365"/>
              </a:lnSpc>
              <a:buFont typeface="Arial"/>
              <a:buChar char="•"/>
            </a:pPr>
            <a:r>
              <a:rPr lang="en-US" sz="2569">
                <a:solidFill>
                  <a:srgbClr val="000000"/>
                </a:solidFill>
                <a:latin typeface="Dekko"/>
                <a:ea typeface="Dekko"/>
                <a:cs typeface="Dekko"/>
                <a:sym typeface="Dekko"/>
              </a:rPr>
              <a:t>Incluyas edad o género.</a:t>
            </a:r>
          </a:p>
          <a:p>
            <a:pPr algn="l" marL="554694" indent="-277347" lvl="1">
              <a:lnSpc>
                <a:spcPts val="3365"/>
              </a:lnSpc>
              <a:buFont typeface="Arial"/>
              <a:buChar char="•"/>
            </a:pPr>
            <a:r>
              <a:rPr lang="en-US" sz="2569">
                <a:solidFill>
                  <a:srgbClr val="000000"/>
                </a:solidFill>
                <a:latin typeface="Dekko"/>
                <a:ea typeface="Dekko"/>
                <a:cs typeface="Dekko"/>
                <a:sym typeface="Dekko"/>
              </a:rPr>
              <a:t>Incluyas referencias.</a:t>
            </a:r>
          </a:p>
          <a:p>
            <a:pPr algn="l" marL="554694" indent="-277347" lvl="1">
              <a:lnSpc>
                <a:spcPts val="3365"/>
              </a:lnSpc>
              <a:buFont typeface="Arial"/>
              <a:buChar char="•"/>
            </a:pPr>
            <a:r>
              <a:rPr lang="en-US" sz="2569">
                <a:solidFill>
                  <a:srgbClr val="000000"/>
                </a:solidFill>
                <a:latin typeface="Dekko"/>
                <a:ea typeface="Dekko"/>
                <a:cs typeface="Dekko"/>
                <a:sym typeface="Dekko"/>
              </a:rPr>
              <a:t>Empieces cada línea con una fecha.</a:t>
            </a:r>
          </a:p>
        </p:txBody>
      </p:sp>
      <p:sp>
        <p:nvSpPr>
          <p:cNvPr name="TextBox 10" id="10"/>
          <p:cNvSpPr txBox="true"/>
          <p:nvPr/>
        </p:nvSpPr>
        <p:spPr>
          <a:xfrm rot="0">
            <a:off x="830071" y="2522859"/>
            <a:ext cx="7177378" cy="1431190"/>
          </a:xfrm>
          <a:prstGeom prst="rect">
            <a:avLst/>
          </a:prstGeom>
        </p:spPr>
        <p:txBody>
          <a:bodyPr anchor="t" rtlCol="false" tIns="0" lIns="0" bIns="0" rIns="0">
            <a:spAutoFit/>
          </a:bodyPr>
          <a:lstStyle/>
          <a:p>
            <a:pPr algn="ctr">
              <a:lnSpc>
                <a:spcPts val="10454"/>
              </a:lnSpc>
              <a:spcBef>
                <a:spcPct val="0"/>
              </a:spcBef>
            </a:pPr>
            <a:r>
              <a:rPr lang="en-US" sz="7467">
                <a:solidFill>
                  <a:srgbClr val="000000"/>
                </a:solidFill>
                <a:latin typeface="Ballpoint"/>
                <a:ea typeface="Ballpoint"/>
                <a:cs typeface="Ballpoint"/>
                <a:sym typeface="Ballpoint"/>
              </a:rPr>
              <a:t>SÍ</a:t>
            </a:r>
          </a:p>
        </p:txBody>
      </p:sp>
      <p:sp>
        <p:nvSpPr>
          <p:cNvPr name="TextBox 11" id="11"/>
          <p:cNvSpPr txBox="true"/>
          <p:nvPr/>
        </p:nvSpPr>
        <p:spPr>
          <a:xfrm rot="-69622">
            <a:off x="1292401" y="4037399"/>
            <a:ext cx="6252221" cy="4456938"/>
          </a:xfrm>
          <a:prstGeom prst="rect">
            <a:avLst/>
          </a:prstGeom>
        </p:spPr>
        <p:txBody>
          <a:bodyPr anchor="t" rtlCol="false" tIns="0" lIns="0" bIns="0" rIns="0">
            <a:spAutoFit/>
          </a:bodyPr>
          <a:lstStyle/>
          <a:p>
            <a:pPr algn="l" marL="453390" indent="-226695" lvl="1">
              <a:lnSpc>
                <a:spcPts val="2751"/>
              </a:lnSpc>
              <a:buFont typeface="Arial"/>
              <a:buChar char="•"/>
            </a:pPr>
            <a:r>
              <a:rPr lang="en-US" sz="2100">
                <a:solidFill>
                  <a:srgbClr val="000000"/>
                </a:solidFill>
                <a:latin typeface="Dekko"/>
                <a:ea typeface="Dekko"/>
                <a:cs typeface="Dekko"/>
                <a:sym typeface="Dekko"/>
              </a:rPr>
              <a:t>Sé consistente en formato y contenido.</a:t>
            </a:r>
          </a:p>
          <a:p>
            <a:pPr algn="l" marL="453390" indent="-226695" lvl="1">
              <a:lnSpc>
                <a:spcPts val="2751"/>
              </a:lnSpc>
              <a:buFont typeface="Arial"/>
              <a:buChar char="•"/>
            </a:pPr>
            <a:r>
              <a:rPr lang="en-US" sz="2100">
                <a:solidFill>
                  <a:srgbClr val="000000"/>
                </a:solidFill>
                <a:latin typeface="Dekko"/>
                <a:ea typeface="Dekko"/>
                <a:cs typeface="Dekko"/>
                <a:sym typeface="Dekko"/>
              </a:rPr>
              <a:t>Hazlo fácil de leer y seguir, equilibrando el espacio en blanco.</a:t>
            </a:r>
          </a:p>
          <a:p>
            <a:pPr algn="l" marL="453390" indent="-226695" lvl="1">
              <a:lnSpc>
                <a:spcPts val="2751"/>
              </a:lnSpc>
              <a:buFont typeface="Arial"/>
              <a:buChar char="•"/>
            </a:pPr>
            <a:r>
              <a:rPr lang="en-US" sz="2100">
                <a:solidFill>
                  <a:srgbClr val="000000"/>
                </a:solidFill>
                <a:latin typeface="Dekko"/>
                <a:ea typeface="Dekko"/>
                <a:cs typeface="Dekko"/>
                <a:sym typeface="Dekko"/>
              </a:rPr>
              <a:t>Usa espaciado, subrayado, cursivas, negritas y mayúsculas de manera consistente para énfasis.</a:t>
            </a:r>
          </a:p>
          <a:p>
            <a:pPr algn="l" marL="453390" indent="-226695" lvl="1">
              <a:lnSpc>
                <a:spcPts val="2751"/>
              </a:lnSpc>
              <a:buFont typeface="Arial"/>
              <a:buChar char="•"/>
            </a:pPr>
            <a:r>
              <a:rPr lang="en-US" sz="2100">
                <a:solidFill>
                  <a:srgbClr val="000000"/>
                </a:solidFill>
                <a:latin typeface="Dekko"/>
                <a:ea typeface="Dekko"/>
                <a:cs typeface="Dekko"/>
                <a:sym typeface="Dekko"/>
              </a:rPr>
              <a:t>Enumera los encabezados (como Experiencia) en orden de importancia.</a:t>
            </a:r>
          </a:p>
          <a:p>
            <a:pPr algn="l" marL="453390" indent="-226695" lvl="1">
              <a:lnSpc>
                <a:spcPts val="2751"/>
              </a:lnSpc>
              <a:buFont typeface="Arial"/>
              <a:buChar char="•"/>
            </a:pPr>
            <a:r>
              <a:rPr lang="en-US" sz="2100">
                <a:solidFill>
                  <a:srgbClr val="000000"/>
                </a:solidFill>
                <a:latin typeface="Dekko"/>
                <a:ea typeface="Dekko"/>
                <a:cs typeface="Dekko"/>
                <a:sym typeface="Dekko"/>
              </a:rPr>
              <a:t>Dentro de los encabezados, enumera la información en orden cronológico inverso (lo más reciente primero).</a:t>
            </a:r>
          </a:p>
          <a:p>
            <a:pPr algn="l" marL="453390" indent="-226695" lvl="1">
              <a:lnSpc>
                <a:spcPts val="2751"/>
              </a:lnSpc>
              <a:buFont typeface="Arial"/>
              <a:buChar char="•"/>
            </a:pPr>
            <a:r>
              <a:rPr lang="en-US" sz="2100">
                <a:solidFill>
                  <a:srgbClr val="000000"/>
                </a:solidFill>
                <a:latin typeface="Dekko"/>
                <a:ea typeface="Dekko"/>
                <a:cs typeface="Dekko"/>
                <a:sym typeface="Dekko"/>
              </a:rPr>
              <a:t>Evita vacíos de información, como un verano sin detalles.</a:t>
            </a:r>
          </a:p>
          <a:p>
            <a:pPr algn="l" marL="453390" indent="-226695" lvl="1">
              <a:lnSpc>
                <a:spcPts val="2751"/>
              </a:lnSpc>
              <a:buFont typeface="Arial"/>
              <a:buChar char="•"/>
            </a:pPr>
            <a:r>
              <a:rPr lang="en-US" sz="2100">
                <a:solidFill>
                  <a:srgbClr val="000000"/>
                </a:solidFill>
                <a:latin typeface="Dekko"/>
                <a:ea typeface="Dekko"/>
                <a:cs typeface="Dekko"/>
                <a:sym typeface="Dekko"/>
              </a:rPr>
              <a:t>Asegúrate de que tu formato se traduzca correctamente si se convierte a un archivo .pdf.</a:t>
            </a:r>
          </a:p>
        </p:txBody>
      </p:sp>
      <p:sp>
        <p:nvSpPr>
          <p:cNvPr name="Freeform 12" id="12"/>
          <p:cNvSpPr/>
          <p:nvPr/>
        </p:nvSpPr>
        <p:spPr>
          <a:xfrm flipH="false" flipV="false" rot="-151058">
            <a:off x="9839279" y="29683"/>
            <a:ext cx="7699202" cy="1105885"/>
          </a:xfrm>
          <a:custGeom>
            <a:avLst/>
            <a:gdLst/>
            <a:ahLst/>
            <a:cxnLst/>
            <a:rect r="r" b="b" t="t" l="l"/>
            <a:pathLst>
              <a:path h="1105885" w="7699202">
                <a:moveTo>
                  <a:pt x="0" y="0"/>
                </a:moveTo>
                <a:lnTo>
                  <a:pt x="7699202" y="0"/>
                </a:lnTo>
                <a:lnTo>
                  <a:pt x="7699202" y="1105885"/>
                </a:lnTo>
                <a:lnTo>
                  <a:pt x="0" y="11058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14411">
            <a:off x="696085" y="1031577"/>
            <a:ext cx="9498257" cy="13605495"/>
          </a:xfrm>
          <a:custGeom>
            <a:avLst/>
            <a:gdLst/>
            <a:ahLst/>
            <a:cxnLst/>
            <a:rect r="r" b="b" t="t" l="l"/>
            <a:pathLst>
              <a:path h="13605495" w="9498257">
                <a:moveTo>
                  <a:pt x="0" y="0"/>
                </a:moveTo>
                <a:lnTo>
                  <a:pt x="9498256" y="0"/>
                </a:lnTo>
                <a:lnTo>
                  <a:pt x="9498256" y="13605495"/>
                </a:lnTo>
                <a:lnTo>
                  <a:pt x="0" y="13605495"/>
                </a:lnTo>
                <a:lnTo>
                  <a:pt x="0" y="0"/>
                </a:lnTo>
                <a:close/>
              </a:path>
            </a:pathLst>
          </a:custGeom>
          <a:blipFill>
            <a:blip r:embed="rId3"/>
            <a:stretch>
              <a:fillRect l="0" t="0" r="0" b="-8932"/>
            </a:stretch>
          </a:blipFill>
        </p:spPr>
      </p:sp>
      <p:grpSp>
        <p:nvGrpSpPr>
          <p:cNvPr name="Group 4" id="4"/>
          <p:cNvGrpSpPr/>
          <p:nvPr/>
        </p:nvGrpSpPr>
        <p:grpSpPr>
          <a:xfrm rot="-461096">
            <a:off x="10793296" y="1159034"/>
            <a:ext cx="5905974" cy="8772471"/>
            <a:chOff x="0" y="0"/>
            <a:chExt cx="7874632" cy="11696629"/>
          </a:xfrm>
        </p:grpSpPr>
        <p:sp>
          <p:nvSpPr>
            <p:cNvPr name="Freeform 5" id="5"/>
            <p:cNvSpPr/>
            <p:nvPr/>
          </p:nvSpPr>
          <p:spPr>
            <a:xfrm flipH="false" flipV="false" rot="-72509">
              <a:off x="874027" y="10354586"/>
              <a:ext cx="6451405" cy="1274152"/>
            </a:xfrm>
            <a:custGeom>
              <a:avLst/>
              <a:gdLst/>
              <a:ahLst/>
              <a:cxnLst/>
              <a:rect r="r" b="b" t="t" l="l"/>
              <a:pathLst>
                <a:path h="1274152" w="6451405">
                  <a:moveTo>
                    <a:pt x="0" y="0"/>
                  </a:moveTo>
                  <a:lnTo>
                    <a:pt x="6451405" y="0"/>
                  </a:lnTo>
                  <a:lnTo>
                    <a:pt x="6451405" y="1274152"/>
                  </a:lnTo>
                  <a:lnTo>
                    <a:pt x="0" y="1274152"/>
                  </a:lnTo>
                  <a:lnTo>
                    <a:pt x="0" y="0"/>
                  </a:lnTo>
                  <a:close/>
                </a:path>
              </a:pathLst>
            </a:custGeom>
            <a:blipFill>
              <a:blip r:embed="rId4"/>
              <a:stretch>
                <a:fillRect l="0" t="0" r="0" b="0"/>
              </a:stretch>
            </a:blipFill>
          </p:spPr>
        </p:sp>
        <p:grpSp>
          <p:nvGrpSpPr>
            <p:cNvPr name="Group 6" id="6"/>
            <p:cNvGrpSpPr>
              <a:grpSpLocks noChangeAspect="true"/>
            </p:cNvGrpSpPr>
            <p:nvPr/>
          </p:nvGrpSpPr>
          <p:grpSpPr>
            <a:xfrm rot="21510">
              <a:off x="34414" y="24313"/>
              <a:ext cx="7805804" cy="11024243"/>
              <a:chOff x="0" y="0"/>
              <a:chExt cx="3267456" cy="4614672"/>
            </a:xfrm>
          </p:grpSpPr>
          <p:sp>
            <p:nvSpPr>
              <p:cNvPr name="Freeform 7" id="7"/>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8" id="8"/>
              <p:cNvSpPr/>
              <p:nvPr/>
            </p:nvSpPr>
            <p:spPr>
              <a:xfrm flipH="false" flipV="false" rot="0">
                <a:off x="56770" y="48203"/>
                <a:ext cx="3142190" cy="3592604"/>
              </a:xfrm>
              <a:custGeom>
                <a:avLst/>
                <a:gdLst/>
                <a:ahLst/>
                <a:cxnLst/>
                <a:rect r="r" b="b" t="t" l="l"/>
                <a:pathLst>
                  <a:path h="3592604" w="3142190">
                    <a:moveTo>
                      <a:pt x="3142190" y="35325"/>
                    </a:moveTo>
                    <a:lnTo>
                      <a:pt x="3106219" y="3592604"/>
                    </a:lnTo>
                    <a:lnTo>
                      <a:pt x="0" y="3558211"/>
                    </a:lnTo>
                    <a:lnTo>
                      <a:pt x="28183" y="0"/>
                    </a:lnTo>
                    <a:lnTo>
                      <a:pt x="3142190" y="35325"/>
                    </a:lnTo>
                    <a:close/>
                  </a:path>
                </a:pathLst>
              </a:custGeom>
              <a:blipFill>
                <a:blip r:embed="rId6"/>
                <a:stretch>
                  <a:fillRect l="0" t="-6935" r="0" b="-31919"/>
                </a:stretch>
              </a:blipFill>
            </p:spPr>
          </p:sp>
        </p:grpSp>
      </p:grpSp>
      <p:sp>
        <p:nvSpPr>
          <p:cNvPr name="Freeform 9" id="9"/>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5239958" y="2564487"/>
            <a:ext cx="5247851" cy="2366304"/>
          </a:xfrm>
          <a:custGeom>
            <a:avLst/>
            <a:gdLst/>
            <a:ahLst/>
            <a:cxnLst/>
            <a:rect r="r" b="b" t="t" l="l"/>
            <a:pathLst>
              <a:path h="2366304" w="5247851">
                <a:moveTo>
                  <a:pt x="5247850" y="0"/>
                </a:moveTo>
                <a:lnTo>
                  <a:pt x="0" y="0"/>
                </a:lnTo>
                <a:lnTo>
                  <a:pt x="0" y="2366303"/>
                </a:lnTo>
                <a:lnTo>
                  <a:pt x="5247850" y="2366303"/>
                </a:lnTo>
                <a:lnTo>
                  <a:pt x="52478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325812">
            <a:off x="5297018" y="1478122"/>
            <a:ext cx="667579" cy="5321282"/>
          </a:xfrm>
          <a:custGeom>
            <a:avLst/>
            <a:gdLst/>
            <a:ahLst/>
            <a:cxnLst/>
            <a:rect r="r" b="b" t="t" l="l"/>
            <a:pathLst>
              <a:path h="5321282" w="667579">
                <a:moveTo>
                  <a:pt x="0" y="0"/>
                </a:moveTo>
                <a:lnTo>
                  <a:pt x="667579" y="0"/>
                </a:lnTo>
                <a:lnTo>
                  <a:pt x="667579" y="5321282"/>
                </a:lnTo>
                <a:lnTo>
                  <a:pt x="0" y="532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466796" y="4835540"/>
            <a:ext cx="7956834" cy="4700527"/>
          </a:xfrm>
          <a:prstGeom prst="rect">
            <a:avLst/>
          </a:prstGeom>
        </p:spPr>
        <p:txBody>
          <a:bodyPr anchor="t" rtlCol="false" tIns="0" lIns="0" bIns="0" rIns="0">
            <a:spAutoFit/>
          </a:bodyPr>
          <a:lstStyle/>
          <a:p>
            <a:pPr algn="ctr">
              <a:lnSpc>
                <a:spcPts val="5354"/>
              </a:lnSpc>
            </a:pPr>
            <a:r>
              <a:rPr lang="en-US" sz="3617">
                <a:solidFill>
                  <a:srgbClr val="000000"/>
                </a:solidFill>
                <a:latin typeface="Dekko"/>
                <a:ea typeface="Dekko"/>
                <a:cs typeface="Dekko"/>
                <a:sym typeface="Dekko"/>
              </a:rPr>
              <a:t>Es un documento que acompaña al currículum y tiene el propósito de presentarte al empleador, destacar tus habilidades y explicar por qué eres el candidato ideal para el puesto.</a:t>
            </a:r>
          </a:p>
          <a:p>
            <a:pPr algn="ctr">
              <a:lnSpc>
                <a:spcPts val="5354"/>
              </a:lnSpc>
            </a:pPr>
            <a:r>
              <a:rPr lang="en-US" sz="3617">
                <a:solidFill>
                  <a:srgbClr val="000000"/>
                </a:solidFill>
                <a:latin typeface="Dekko"/>
                <a:ea typeface="Dekko"/>
                <a:cs typeface="Dekko"/>
                <a:sym typeface="Dekko"/>
              </a:rPr>
              <a:t>Si la convocatoria es por mail, lo mejor es utilizar el cuerpo del mail con este objetivo.</a:t>
            </a:r>
          </a:p>
        </p:txBody>
      </p:sp>
      <p:sp>
        <p:nvSpPr>
          <p:cNvPr name="TextBox 13" id="13"/>
          <p:cNvSpPr txBox="true"/>
          <p:nvPr/>
        </p:nvSpPr>
        <p:spPr>
          <a:xfrm rot="0">
            <a:off x="1387563" y="2080089"/>
            <a:ext cx="8115300" cy="1681473"/>
          </a:xfrm>
          <a:prstGeom prst="rect">
            <a:avLst/>
          </a:prstGeom>
        </p:spPr>
        <p:txBody>
          <a:bodyPr anchor="t" rtlCol="false" tIns="0" lIns="0" bIns="0" rIns="0">
            <a:spAutoFit/>
          </a:bodyPr>
          <a:lstStyle/>
          <a:p>
            <a:pPr algn="ctr">
              <a:lnSpc>
                <a:spcPts val="12320"/>
              </a:lnSpc>
              <a:spcBef>
                <a:spcPct val="0"/>
              </a:spcBef>
            </a:pPr>
            <a:r>
              <a:rPr lang="en-US" sz="8800">
                <a:solidFill>
                  <a:srgbClr val="000000"/>
                </a:solidFill>
                <a:latin typeface="Ballpoint"/>
                <a:ea typeface="Ballpoint"/>
                <a:cs typeface="Ballpoint"/>
                <a:sym typeface="Ballpoint"/>
              </a:rPr>
              <a:t>CARTA DE PRESENTACIÓN</a:t>
            </a:r>
          </a:p>
        </p:txBody>
      </p:sp>
      <p:sp>
        <p:nvSpPr>
          <p:cNvPr name="TextBox 14" id="14"/>
          <p:cNvSpPr txBox="true"/>
          <p:nvPr/>
        </p:nvSpPr>
        <p:spPr>
          <a:xfrm rot="-461096">
            <a:off x="11178379" y="7793201"/>
            <a:ext cx="5983013" cy="1185239"/>
          </a:xfrm>
          <a:prstGeom prst="rect">
            <a:avLst/>
          </a:prstGeom>
        </p:spPr>
        <p:txBody>
          <a:bodyPr anchor="t" rtlCol="false" tIns="0" lIns="0" bIns="0" rIns="0">
            <a:spAutoFit/>
          </a:bodyPr>
          <a:lstStyle/>
          <a:p>
            <a:pPr algn="ctr">
              <a:lnSpc>
                <a:spcPts val="8754"/>
              </a:lnSpc>
              <a:spcBef>
                <a:spcPct val="0"/>
              </a:spcBef>
            </a:pPr>
            <a:r>
              <a:rPr lang="en-US" sz="6253">
                <a:solidFill>
                  <a:srgbClr val="000000"/>
                </a:solidFill>
                <a:latin typeface="Ballpoint"/>
                <a:ea typeface="Ballpoint"/>
                <a:cs typeface="Ballpoint"/>
                <a:sym typeface="Ballpoint"/>
              </a:rPr>
              <a:t>Sergie Code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8504696" y="2247821"/>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10971" y="3743909"/>
            <a:ext cx="5786268" cy="1986535"/>
          </a:xfrm>
          <a:prstGeom prst="rect">
            <a:avLst/>
          </a:prstGeom>
        </p:spPr>
        <p:txBody>
          <a:bodyPr anchor="t" rtlCol="false" tIns="0" lIns="0" bIns="0" rIns="0">
            <a:spAutoFit/>
          </a:bodyPr>
          <a:lstStyle/>
          <a:p>
            <a:pPr algn="ctr">
              <a:lnSpc>
                <a:spcPts val="7623"/>
              </a:lnSpc>
            </a:pPr>
            <a:r>
              <a:rPr lang="en-US" sz="7700" spc="169">
                <a:solidFill>
                  <a:srgbClr val="000000"/>
                </a:solidFill>
                <a:latin typeface="Krabuler"/>
                <a:ea typeface="Krabuler"/>
                <a:cs typeface="Krabuler"/>
                <a:sym typeface="Krabuler"/>
              </a:rPr>
              <a:t>Carta</a:t>
            </a:r>
          </a:p>
          <a:p>
            <a:pPr algn="ctr">
              <a:lnSpc>
                <a:spcPts val="7623"/>
              </a:lnSpc>
            </a:pPr>
            <a:r>
              <a:rPr lang="en-US" sz="7700" spc="169">
                <a:solidFill>
                  <a:srgbClr val="000000"/>
                </a:solidFill>
                <a:latin typeface="Krabuler"/>
                <a:ea typeface="Krabuler"/>
                <a:cs typeface="Krabuler"/>
                <a:sym typeface="Krabuler"/>
              </a:rPr>
              <a:t>de</a:t>
            </a:r>
          </a:p>
        </p:txBody>
      </p:sp>
      <p:sp>
        <p:nvSpPr>
          <p:cNvPr name="TextBox 4" id="4"/>
          <p:cNvSpPr txBox="true"/>
          <p:nvPr/>
        </p:nvSpPr>
        <p:spPr>
          <a:xfrm rot="0">
            <a:off x="7096809" y="5680128"/>
            <a:ext cx="4868434" cy="676275"/>
          </a:xfrm>
          <a:prstGeom prst="rect">
            <a:avLst/>
          </a:prstGeom>
        </p:spPr>
        <p:txBody>
          <a:bodyPr anchor="t" rtlCol="false" tIns="0" lIns="0" bIns="0" rIns="0">
            <a:spAutoFit/>
          </a:bodyPr>
          <a:lstStyle/>
          <a:p>
            <a:pPr algn="ctr">
              <a:lnSpc>
                <a:spcPts val="4950"/>
              </a:lnSpc>
            </a:pPr>
            <a:r>
              <a:rPr lang="en-US" sz="5000" spc="110">
                <a:solidFill>
                  <a:srgbClr val="000000"/>
                </a:solidFill>
                <a:latin typeface="Krabuler"/>
                <a:ea typeface="Krabuler"/>
                <a:cs typeface="Krabuler"/>
                <a:sym typeface="Krabuler"/>
              </a:rPr>
              <a:t>PRESENTACIÓN</a:t>
            </a:r>
          </a:p>
        </p:txBody>
      </p:sp>
      <p:grpSp>
        <p:nvGrpSpPr>
          <p:cNvPr name="Group 5" id="5"/>
          <p:cNvGrpSpPr/>
          <p:nvPr/>
        </p:nvGrpSpPr>
        <p:grpSpPr>
          <a:xfrm rot="0">
            <a:off x="1964208" y="1893931"/>
            <a:ext cx="3705330" cy="976981"/>
            <a:chOff x="0" y="0"/>
            <a:chExt cx="1066981" cy="281330"/>
          </a:xfrm>
        </p:grpSpPr>
        <p:sp>
          <p:nvSpPr>
            <p:cNvPr name="Freeform 6" id="6"/>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7" id="7"/>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grpSp>
        <p:nvGrpSpPr>
          <p:cNvPr name="Group 8" id="8"/>
          <p:cNvGrpSpPr/>
          <p:nvPr/>
        </p:nvGrpSpPr>
        <p:grpSpPr>
          <a:xfrm rot="0">
            <a:off x="1028700" y="4329888"/>
            <a:ext cx="3740501" cy="911138"/>
            <a:chOff x="0" y="0"/>
            <a:chExt cx="1077109" cy="262370"/>
          </a:xfrm>
        </p:grpSpPr>
        <p:sp>
          <p:nvSpPr>
            <p:cNvPr name="Freeform 9" id="9"/>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0" id="10"/>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11" id="11"/>
          <p:cNvGrpSpPr/>
          <p:nvPr/>
        </p:nvGrpSpPr>
        <p:grpSpPr>
          <a:xfrm rot="0">
            <a:off x="2226150" y="6685966"/>
            <a:ext cx="3705330" cy="956919"/>
            <a:chOff x="0" y="0"/>
            <a:chExt cx="1066981" cy="275553"/>
          </a:xfrm>
        </p:grpSpPr>
        <p:sp>
          <p:nvSpPr>
            <p:cNvPr name="Freeform 12" id="12"/>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solidFill>
              <a:srgbClr val="E6BFE1"/>
            </a:solidFill>
          </p:spPr>
        </p:sp>
        <p:sp>
          <p:nvSpPr>
            <p:cNvPr name="TextBox 13" id="13"/>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14" id="14"/>
          <p:cNvGrpSpPr/>
          <p:nvPr/>
        </p:nvGrpSpPr>
        <p:grpSpPr>
          <a:xfrm rot="0">
            <a:off x="12690807" y="1893931"/>
            <a:ext cx="3740501" cy="911138"/>
            <a:chOff x="0" y="0"/>
            <a:chExt cx="1077109" cy="262370"/>
          </a:xfrm>
        </p:grpSpPr>
        <p:sp>
          <p:nvSpPr>
            <p:cNvPr name="Freeform 15" id="15"/>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6" id="16"/>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17" id="17"/>
          <p:cNvGrpSpPr/>
          <p:nvPr/>
        </p:nvGrpSpPr>
        <p:grpSpPr>
          <a:xfrm rot="0">
            <a:off x="13553970" y="4320363"/>
            <a:ext cx="3705330" cy="956919"/>
            <a:chOff x="0" y="0"/>
            <a:chExt cx="1066981" cy="275553"/>
          </a:xfrm>
        </p:grpSpPr>
        <p:sp>
          <p:nvSpPr>
            <p:cNvPr name="Freeform 18" id="18"/>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solidFill>
              <a:srgbClr val="E6BFE1"/>
            </a:solidFill>
          </p:spPr>
        </p:sp>
        <p:sp>
          <p:nvSpPr>
            <p:cNvPr name="TextBox 19" id="19"/>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20" id="20"/>
          <p:cNvGrpSpPr/>
          <p:nvPr/>
        </p:nvGrpSpPr>
        <p:grpSpPr>
          <a:xfrm rot="0">
            <a:off x="12912701" y="6685966"/>
            <a:ext cx="3705330" cy="976981"/>
            <a:chOff x="0" y="0"/>
            <a:chExt cx="1066981" cy="281330"/>
          </a:xfrm>
        </p:grpSpPr>
        <p:sp>
          <p:nvSpPr>
            <p:cNvPr name="Freeform 21" id="21"/>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22" id="22"/>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sp>
        <p:nvSpPr>
          <p:cNvPr name="Freeform 23" id="23"/>
          <p:cNvSpPr/>
          <p:nvPr/>
        </p:nvSpPr>
        <p:spPr>
          <a:xfrm flipH="false" flipV="false" rot="-1643804">
            <a:off x="10477014" y="2895848"/>
            <a:ext cx="2196191" cy="611817"/>
          </a:xfrm>
          <a:custGeom>
            <a:avLst/>
            <a:gdLst/>
            <a:ahLst/>
            <a:cxnLst/>
            <a:rect r="r" b="b" t="t" l="l"/>
            <a:pathLst>
              <a:path h="611817" w="2196191">
                <a:moveTo>
                  <a:pt x="0" y="0"/>
                </a:moveTo>
                <a:lnTo>
                  <a:pt x="2196190" y="0"/>
                </a:lnTo>
                <a:lnTo>
                  <a:pt x="2196190"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TextBox 24" id="24"/>
          <p:cNvSpPr txBox="true"/>
          <p:nvPr/>
        </p:nvSpPr>
        <p:spPr>
          <a:xfrm rot="0">
            <a:off x="1421951" y="4627306"/>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Concisa</a:t>
            </a:r>
          </a:p>
        </p:txBody>
      </p:sp>
      <p:sp>
        <p:nvSpPr>
          <p:cNvPr name="TextBox 25" id="25"/>
          <p:cNvSpPr txBox="true"/>
          <p:nvPr/>
        </p:nvSpPr>
        <p:spPr>
          <a:xfrm rot="0">
            <a:off x="2325720" y="2190135"/>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Específica</a:t>
            </a:r>
          </a:p>
        </p:txBody>
      </p:sp>
      <p:sp>
        <p:nvSpPr>
          <p:cNvPr name="TextBox 26" id="26"/>
          <p:cNvSpPr txBox="true"/>
          <p:nvPr/>
        </p:nvSpPr>
        <p:spPr>
          <a:xfrm rot="0">
            <a:off x="1964208" y="3002558"/>
            <a:ext cx="4005500" cy="6399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Adapta tus cartas a situaciones u organizaciones específicas haciendo una investigación antes de escribirlas.</a:t>
            </a:r>
          </a:p>
        </p:txBody>
      </p:sp>
      <p:sp>
        <p:nvSpPr>
          <p:cNvPr name="TextBox 27" id="27"/>
          <p:cNvSpPr txBox="true"/>
          <p:nvPr/>
        </p:nvSpPr>
        <p:spPr>
          <a:xfrm rot="0">
            <a:off x="2534647" y="6990325"/>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Ejemplos</a:t>
            </a:r>
          </a:p>
        </p:txBody>
      </p:sp>
      <p:sp>
        <p:nvSpPr>
          <p:cNvPr name="TextBox 28" id="28"/>
          <p:cNvSpPr txBox="true"/>
          <p:nvPr/>
        </p:nvSpPr>
        <p:spPr>
          <a:xfrm rot="0">
            <a:off x="13862467" y="4638962"/>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Yoísmo</a:t>
            </a:r>
          </a:p>
        </p:txBody>
      </p:sp>
      <p:sp>
        <p:nvSpPr>
          <p:cNvPr name="TextBox 29" id="29"/>
          <p:cNvSpPr txBox="true"/>
          <p:nvPr/>
        </p:nvSpPr>
        <p:spPr>
          <a:xfrm rot="0">
            <a:off x="13110847" y="2176740"/>
            <a:ext cx="3088337" cy="430411"/>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Credenciales</a:t>
            </a:r>
          </a:p>
        </p:txBody>
      </p:sp>
      <p:sp>
        <p:nvSpPr>
          <p:cNvPr name="TextBox 30" id="30"/>
          <p:cNvSpPr txBox="true"/>
          <p:nvPr/>
        </p:nvSpPr>
        <p:spPr>
          <a:xfrm rot="0">
            <a:off x="13314396" y="7012522"/>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ea typeface="Krabuler"/>
                <a:cs typeface="Krabuler"/>
                <a:sym typeface="Krabuler"/>
              </a:rPr>
              <a:t>Acciones</a:t>
            </a:r>
          </a:p>
        </p:txBody>
      </p:sp>
      <p:sp>
        <p:nvSpPr>
          <p:cNvPr name="Freeform 31" id="31"/>
          <p:cNvSpPr/>
          <p:nvPr/>
        </p:nvSpPr>
        <p:spPr>
          <a:xfrm flipH="false" flipV="false" rot="204962">
            <a:off x="11333721" y="4479549"/>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32" id="32"/>
          <p:cNvSpPr/>
          <p:nvPr/>
        </p:nvSpPr>
        <p:spPr>
          <a:xfrm flipH="false" flipV="false" rot="1543996">
            <a:off x="10606292" y="6494174"/>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33" id="33"/>
          <p:cNvSpPr/>
          <p:nvPr/>
        </p:nvSpPr>
        <p:spPr>
          <a:xfrm flipH="false" flipV="false" rot="-8767587">
            <a:off x="5953077" y="3012795"/>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34" id="34"/>
          <p:cNvSpPr/>
          <p:nvPr/>
        </p:nvSpPr>
        <p:spPr>
          <a:xfrm flipH="false" flipV="false" rot="-10366412">
            <a:off x="4870860" y="4744070"/>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35" id="35"/>
          <p:cNvSpPr/>
          <p:nvPr/>
        </p:nvSpPr>
        <p:spPr>
          <a:xfrm flipH="false" flipV="false" rot="9139054">
            <a:off x="5920775" y="6494174"/>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36" id="36"/>
          <p:cNvSpPr/>
          <p:nvPr/>
        </p:nvSpPr>
        <p:spPr>
          <a:xfrm flipH="false" flipV="false" rot="-8261386">
            <a:off x="8672556" y="6509905"/>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28700" y="5374377"/>
            <a:ext cx="4005500" cy="6399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Mantén las cartas concisas y basadas en hechos, no más de una página.</a:t>
            </a:r>
          </a:p>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Evita un lenguaje florido.</a:t>
            </a:r>
          </a:p>
        </p:txBody>
      </p:sp>
      <p:sp>
        <p:nvSpPr>
          <p:cNvPr name="TextBox 38" id="38"/>
          <p:cNvSpPr txBox="true"/>
          <p:nvPr/>
        </p:nvSpPr>
        <p:spPr>
          <a:xfrm rot="0">
            <a:off x="2226150" y="7804810"/>
            <a:ext cx="4005500" cy="4303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Proporciona ejemplos que respalden tus habilidades y cualificaciones.</a:t>
            </a:r>
          </a:p>
        </p:txBody>
      </p:sp>
      <p:sp>
        <p:nvSpPr>
          <p:cNvPr name="TextBox 39" id="39"/>
          <p:cNvSpPr txBox="true"/>
          <p:nvPr/>
        </p:nvSpPr>
        <p:spPr>
          <a:xfrm rot="0">
            <a:off x="12612532" y="2921392"/>
            <a:ext cx="4005500" cy="6399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Referencia habilidades o experiencias del anuncio del trabajo y establece conexiones con tus credenciales.</a:t>
            </a:r>
          </a:p>
        </p:txBody>
      </p:sp>
      <p:sp>
        <p:nvSpPr>
          <p:cNvPr name="TextBox 40" id="40"/>
          <p:cNvSpPr txBox="true"/>
          <p:nvPr/>
        </p:nvSpPr>
        <p:spPr>
          <a:xfrm rot="0">
            <a:off x="13553970" y="5374377"/>
            <a:ext cx="4005500" cy="22080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No abuses del pronombre "yo".</a:t>
            </a:r>
          </a:p>
        </p:txBody>
      </p:sp>
      <p:sp>
        <p:nvSpPr>
          <p:cNvPr name="TextBox 41" id="41"/>
          <p:cNvSpPr txBox="true"/>
          <p:nvPr/>
        </p:nvSpPr>
        <p:spPr>
          <a:xfrm rot="0">
            <a:off x="12945303" y="7804810"/>
            <a:ext cx="4005500" cy="430352"/>
          </a:xfrm>
          <a:prstGeom prst="rect">
            <a:avLst/>
          </a:prstGeom>
        </p:spPr>
        <p:txBody>
          <a:bodyPr anchor="t" rtlCol="false" tIns="0" lIns="0" bIns="0" rIns="0">
            <a:spAutoFit/>
          </a:bodyPr>
          <a:lstStyle/>
          <a:p>
            <a:pPr algn="l" marL="343422" indent="-171711" lvl="1">
              <a:lnSpc>
                <a:spcPts val="1670"/>
              </a:lnSpc>
              <a:buFont typeface="Arial"/>
              <a:buChar char="•"/>
            </a:pPr>
            <a:r>
              <a:rPr lang="en-US" sz="1590" spc="66">
                <a:solidFill>
                  <a:srgbClr val="000000"/>
                </a:solidFill>
                <a:latin typeface="Handy Casual"/>
                <a:ea typeface="Handy Casual"/>
                <a:cs typeface="Handy Casual"/>
                <a:sym typeface="Handy Casual"/>
              </a:rPr>
              <a:t>Recuerda que esta es una herramienta de marketing. Usa muchas palabras de acción.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32A50"/>
        </a:solidFill>
      </p:bgPr>
    </p:bg>
    <p:spTree>
      <p:nvGrpSpPr>
        <p:cNvPr id="1" name=""/>
        <p:cNvGrpSpPr/>
        <p:nvPr/>
      </p:nvGrpSpPr>
      <p:grpSpPr>
        <a:xfrm>
          <a:off x="0" y="0"/>
          <a:ext cx="0" cy="0"/>
          <a:chOff x="0" y="0"/>
          <a:chExt cx="0" cy="0"/>
        </a:xfrm>
      </p:grpSpPr>
      <p:sp>
        <p:nvSpPr>
          <p:cNvPr name="TextBox 2" id="2"/>
          <p:cNvSpPr txBox="true"/>
          <p:nvPr/>
        </p:nvSpPr>
        <p:spPr>
          <a:xfrm rot="0">
            <a:off x="9971672" y="6358933"/>
            <a:ext cx="7287628" cy="854076"/>
          </a:xfrm>
          <a:prstGeom prst="rect">
            <a:avLst/>
          </a:prstGeom>
        </p:spPr>
        <p:txBody>
          <a:bodyPr anchor="t" rtlCol="false" tIns="0" lIns="0" bIns="0" rIns="0">
            <a:spAutoFit/>
          </a:bodyPr>
          <a:lstStyle/>
          <a:p>
            <a:pPr algn="l" marL="0" indent="0" lvl="0">
              <a:lnSpc>
                <a:spcPts val="6999"/>
              </a:lnSpc>
              <a:spcBef>
                <a:spcPct val="0"/>
              </a:spcBef>
            </a:pPr>
            <a:r>
              <a:rPr lang="en-US" sz="4999" u="sng">
                <a:solidFill>
                  <a:srgbClr val="F6D2E7"/>
                </a:solidFill>
                <a:latin typeface="Kollektif"/>
                <a:ea typeface="Kollektif"/>
                <a:cs typeface="Kollektif"/>
                <a:sym typeface="Kollektif"/>
                <a:hlinkClick r:id="rId2" tooltip="https://careerservices.fas.harvard.edu/resources/create-a-strong-resume/"/>
              </a:rPr>
              <a:t>LINK A LOS EJEMPLOS</a:t>
            </a:r>
          </a:p>
        </p:txBody>
      </p:sp>
      <p:sp>
        <p:nvSpPr>
          <p:cNvPr name="TextBox 3" id="3"/>
          <p:cNvSpPr txBox="true"/>
          <p:nvPr/>
        </p:nvSpPr>
        <p:spPr>
          <a:xfrm rot="0">
            <a:off x="9971672" y="3159716"/>
            <a:ext cx="7287628" cy="2543175"/>
          </a:xfrm>
          <a:prstGeom prst="rect">
            <a:avLst/>
          </a:prstGeom>
        </p:spPr>
        <p:txBody>
          <a:bodyPr anchor="t" rtlCol="false" tIns="0" lIns="0" bIns="0" rIns="0">
            <a:spAutoFit/>
          </a:bodyPr>
          <a:lstStyle/>
          <a:p>
            <a:pPr algn="l" marL="0" indent="0" lvl="0">
              <a:lnSpc>
                <a:spcPts val="9900"/>
              </a:lnSpc>
            </a:pPr>
            <a:r>
              <a:rPr lang="en-US" sz="9000">
                <a:solidFill>
                  <a:srgbClr val="FFFFFF"/>
                </a:solidFill>
                <a:latin typeface="Ribeye"/>
                <a:ea typeface="Ribeye"/>
                <a:cs typeface="Ribeye"/>
                <a:sym typeface="Ribeye"/>
              </a:rPr>
              <a:t>EJEMPLOS HARVARD</a:t>
            </a:r>
          </a:p>
        </p:txBody>
      </p:sp>
      <p:sp>
        <p:nvSpPr>
          <p:cNvPr name="Freeform 4" id="4"/>
          <p:cNvSpPr/>
          <p:nvPr/>
        </p:nvSpPr>
        <p:spPr>
          <a:xfrm flipH="false" flipV="false" rot="0">
            <a:off x="-626448" y="649094"/>
            <a:ext cx="9770448" cy="8988812"/>
          </a:xfrm>
          <a:custGeom>
            <a:avLst/>
            <a:gdLst/>
            <a:ahLst/>
            <a:cxnLst/>
            <a:rect r="r" b="b" t="t" l="l"/>
            <a:pathLst>
              <a:path h="8988812" w="9770448">
                <a:moveTo>
                  <a:pt x="0" y="0"/>
                </a:moveTo>
                <a:lnTo>
                  <a:pt x="9770448" y="0"/>
                </a:lnTo>
                <a:lnTo>
                  <a:pt x="9770448" y="8988812"/>
                </a:lnTo>
                <a:lnTo>
                  <a:pt x="0" y="8988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073973" y="7363018"/>
            <a:ext cx="7287628" cy="854076"/>
          </a:xfrm>
          <a:prstGeom prst="rect">
            <a:avLst/>
          </a:prstGeom>
        </p:spPr>
        <p:txBody>
          <a:bodyPr anchor="t" rtlCol="false" tIns="0" lIns="0" bIns="0" rIns="0">
            <a:spAutoFit/>
          </a:bodyPr>
          <a:lstStyle/>
          <a:p>
            <a:pPr algn="l" marL="0" indent="0" lvl="0">
              <a:lnSpc>
                <a:spcPts val="6999"/>
              </a:lnSpc>
              <a:spcBef>
                <a:spcPct val="0"/>
              </a:spcBef>
            </a:pPr>
            <a:r>
              <a:rPr lang="en-US" sz="4999" u="sng">
                <a:solidFill>
                  <a:srgbClr val="F6D2E7"/>
                </a:solidFill>
                <a:latin typeface="Kollektif"/>
                <a:ea typeface="Kollektif"/>
                <a:cs typeface="Kollektif"/>
                <a:sym typeface="Kollektif"/>
                <a:hlinkClick r:id="rId5" tooltip="https://careerservices.fas.harvard.edu/resources/harvard-college-resume-example-tech/"/>
              </a:rPr>
              <a:t>EJEMPLO TECH</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2665669" y="1714596"/>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4508551"/>
            <a:ext cx="3713137" cy="4248440"/>
          </a:xfrm>
          <a:custGeom>
            <a:avLst/>
            <a:gdLst/>
            <a:ahLst/>
            <a:cxnLst/>
            <a:rect r="r" b="b" t="t" l="l"/>
            <a:pathLst>
              <a:path h="4248440" w="3713137">
                <a:moveTo>
                  <a:pt x="0" y="0"/>
                </a:moveTo>
                <a:lnTo>
                  <a:pt x="3713137" y="0"/>
                </a:lnTo>
                <a:lnTo>
                  <a:pt x="3713137" y="4248440"/>
                </a:lnTo>
                <a:lnTo>
                  <a:pt x="0" y="4248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86815" y="3201084"/>
            <a:ext cx="7069036" cy="2056147"/>
          </a:xfrm>
          <a:prstGeom prst="rect">
            <a:avLst/>
          </a:prstGeom>
        </p:spPr>
        <p:txBody>
          <a:bodyPr anchor="t" rtlCol="false" tIns="0" lIns="0" bIns="0" rIns="0">
            <a:spAutoFit/>
          </a:bodyPr>
          <a:lstStyle/>
          <a:p>
            <a:pPr algn="just">
              <a:lnSpc>
                <a:spcPts val="15460"/>
              </a:lnSpc>
            </a:pPr>
            <a:r>
              <a:rPr lang="en-US" sz="15616" spc="343">
                <a:solidFill>
                  <a:srgbClr val="000000"/>
                </a:solidFill>
                <a:latin typeface="Pompiere"/>
                <a:ea typeface="Pompiere"/>
                <a:cs typeface="Pompiere"/>
                <a:sym typeface="Pompiere"/>
              </a:rPr>
              <a:t>Primer</a:t>
            </a:r>
          </a:p>
        </p:txBody>
      </p:sp>
      <p:sp>
        <p:nvSpPr>
          <p:cNvPr name="TextBox 7" id="7"/>
          <p:cNvSpPr txBox="true"/>
          <p:nvPr/>
        </p:nvSpPr>
        <p:spPr>
          <a:xfrm rot="0">
            <a:off x="5633199" y="5877591"/>
            <a:ext cx="11029225" cy="2279978"/>
          </a:xfrm>
          <a:prstGeom prst="rect">
            <a:avLst/>
          </a:prstGeom>
        </p:spPr>
        <p:txBody>
          <a:bodyPr anchor="t" rtlCol="false" tIns="0" lIns="0" bIns="0" rIns="0">
            <a:spAutoFit/>
          </a:bodyPr>
          <a:lstStyle/>
          <a:p>
            <a:pPr algn="l">
              <a:lnSpc>
                <a:spcPts val="17012"/>
              </a:lnSpc>
            </a:pPr>
            <a:r>
              <a:rPr lang="en-US" sz="17184" spc="189">
                <a:solidFill>
                  <a:srgbClr val="000000"/>
                </a:solidFill>
                <a:latin typeface="Pompiere"/>
                <a:ea typeface="Pompiere"/>
                <a:cs typeface="Pompiere"/>
                <a:sym typeface="Pompiere"/>
              </a:rPr>
              <a:t>TRABAJO IT</a:t>
            </a:r>
          </a:p>
        </p:txBody>
      </p:sp>
      <p:sp>
        <p:nvSpPr>
          <p:cNvPr name="Freeform 8" id="8"/>
          <p:cNvSpPr/>
          <p:nvPr/>
        </p:nvSpPr>
        <p:spPr>
          <a:xfrm flipH="false" flipV="true" rot="-9379677">
            <a:off x="9840552" y="1534152"/>
            <a:ext cx="3617028" cy="3833073"/>
          </a:xfrm>
          <a:custGeom>
            <a:avLst/>
            <a:gdLst/>
            <a:ahLst/>
            <a:cxnLst/>
            <a:rect r="r" b="b" t="t" l="l"/>
            <a:pathLst>
              <a:path h="3833073" w="3617028">
                <a:moveTo>
                  <a:pt x="0" y="3833073"/>
                </a:moveTo>
                <a:lnTo>
                  <a:pt x="3617027" y="3833073"/>
                </a:lnTo>
                <a:lnTo>
                  <a:pt x="3617027" y="0"/>
                </a:lnTo>
                <a:lnTo>
                  <a:pt x="0" y="0"/>
                </a:lnTo>
                <a:lnTo>
                  <a:pt x="0" y="383307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99026">
            <a:off x="15284165" y="2839405"/>
            <a:ext cx="1719464" cy="2465181"/>
          </a:xfrm>
          <a:custGeom>
            <a:avLst/>
            <a:gdLst/>
            <a:ahLst/>
            <a:cxnLst/>
            <a:rect r="r" b="b" t="t" l="l"/>
            <a:pathLst>
              <a:path h="2465181" w="1719464">
                <a:moveTo>
                  <a:pt x="0" y="0"/>
                </a:moveTo>
                <a:lnTo>
                  <a:pt x="1719464" y="0"/>
                </a:lnTo>
                <a:lnTo>
                  <a:pt x="1719464" y="2465180"/>
                </a:lnTo>
                <a:lnTo>
                  <a:pt x="0" y="24651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8743329" y="8148044"/>
            <a:ext cx="5225042" cy="504825"/>
          </a:xfrm>
          <a:prstGeom prst="rect">
            <a:avLst/>
          </a:prstGeom>
        </p:spPr>
        <p:txBody>
          <a:bodyPr anchor="t" rtlCol="false" tIns="0" lIns="0" bIns="0" rIns="0">
            <a:spAutoFit/>
          </a:bodyPr>
          <a:lstStyle/>
          <a:p>
            <a:pPr algn="r">
              <a:lnSpc>
                <a:spcPts val="3960"/>
              </a:lnSpc>
              <a:spcBef>
                <a:spcPct val="0"/>
              </a:spcBef>
            </a:pPr>
            <a:r>
              <a:rPr lang="en-US" sz="3300">
                <a:solidFill>
                  <a:srgbClr val="000000"/>
                </a:solidFill>
                <a:latin typeface="Handy Casual"/>
                <a:ea typeface="Handy Casual"/>
                <a:cs typeface="Handy Casual"/>
                <a:sym typeface="Handy Casual"/>
              </a:rPr>
              <a:t>Por Sergie Code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1245615" y="-353651"/>
            <a:ext cx="10389615" cy="10994302"/>
          </a:xfrm>
          <a:custGeom>
            <a:avLst/>
            <a:gdLst/>
            <a:ahLst/>
            <a:cxnLst/>
            <a:rect r="r" b="b" t="t" l="l"/>
            <a:pathLst>
              <a:path h="10994302" w="10389615">
                <a:moveTo>
                  <a:pt x="0" y="0"/>
                </a:moveTo>
                <a:lnTo>
                  <a:pt x="10389615" y="0"/>
                </a:lnTo>
                <a:lnTo>
                  <a:pt x="10389615" y="10994302"/>
                </a:lnTo>
                <a:lnTo>
                  <a:pt x="0" y="10994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144000" y="-353651"/>
            <a:ext cx="10389615" cy="10994302"/>
          </a:xfrm>
          <a:custGeom>
            <a:avLst/>
            <a:gdLst/>
            <a:ahLst/>
            <a:cxnLst/>
            <a:rect r="r" b="b" t="t" l="l"/>
            <a:pathLst>
              <a:path h="10994302" w="10389615">
                <a:moveTo>
                  <a:pt x="10389615" y="0"/>
                </a:moveTo>
                <a:lnTo>
                  <a:pt x="0" y="0"/>
                </a:lnTo>
                <a:lnTo>
                  <a:pt x="0" y="10994302"/>
                </a:lnTo>
                <a:lnTo>
                  <a:pt x="10389615" y="10994302"/>
                </a:lnTo>
                <a:lnTo>
                  <a:pt x="103896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33842" y="7699192"/>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91736" y="7699192"/>
            <a:ext cx="4145894" cy="4114800"/>
          </a:xfrm>
          <a:custGeom>
            <a:avLst/>
            <a:gdLst/>
            <a:ahLst/>
            <a:cxnLst/>
            <a:rect r="r" b="b" t="t" l="l"/>
            <a:pathLst>
              <a:path h="4114800" w="4145894">
                <a:moveTo>
                  <a:pt x="4145894" y="0"/>
                </a:moveTo>
                <a:lnTo>
                  <a:pt x="0" y="0"/>
                </a:lnTo>
                <a:lnTo>
                  <a:pt x="0" y="4114800"/>
                </a:lnTo>
                <a:lnTo>
                  <a:pt x="4145894" y="4114800"/>
                </a:lnTo>
                <a:lnTo>
                  <a:pt x="41458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96971" y="1482867"/>
            <a:ext cx="923850" cy="1539751"/>
          </a:xfrm>
          <a:custGeom>
            <a:avLst/>
            <a:gdLst/>
            <a:ahLst/>
            <a:cxnLst/>
            <a:rect r="r" b="b" t="t" l="l"/>
            <a:pathLst>
              <a:path h="1539751" w="923850">
                <a:moveTo>
                  <a:pt x="0" y="0"/>
                </a:moveTo>
                <a:lnTo>
                  <a:pt x="923851" y="0"/>
                </a:lnTo>
                <a:lnTo>
                  <a:pt x="923851" y="1539751"/>
                </a:lnTo>
                <a:lnTo>
                  <a:pt x="0" y="1539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13371627" y="1319455"/>
            <a:ext cx="941137" cy="1568561"/>
          </a:xfrm>
          <a:custGeom>
            <a:avLst/>
            <a:gdLst/>
            <a:ahLst/>
            <a:cxnLst/>
            <a:rect r="r" b="b" t="t" l="l"/>
            <a:pathLst>
              <a:path h="1568561" w="941137">
                <a:moveTo>
                  <a:pt x="941137" y="0"/>
                </a:moveTo>
                <a:lnTo>
                  <a:pt x="0" y="0"/>
                </a:lnTo>
                <a:lnTo>
                  <a:pt x="0" y="1568561"/>
                </a:lnTo>
                <a:lnTo>
                  <a:pt x="941137" y="1568561"/>
                </a:lnTo>
                <a:lnTo>
                  <a:pt x="9411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525845" y="2605301"/>
            <a:ext cx="2482183" cy="834634"/>
          </a:xfrm>
          <a:custGeom>
            <a:avLst/>
            <a:gdLst/>
            <a:ahLst/>
            <a:cxnLst/>
            <a:rect r="r" b="b" t="t" l="l"/>
            <a:pathLst>
              <a:path h="834634" w="2482183">
                <a:moveTo>
                  <a:pt x="2482183" y="834634"/>
                </a:moveTo>
                <a:lnTo>
                  <a:pt x="0" y="834634"/>
                </a:lnTo>
                <a:lnTo>
                  <a:pt x="0" y="0"/>
                </a:lnTo>
                <a:lnTo>
                  <a:pt x="2482183" y="0"/>
                </a:lnTo>
                <a:lnTo>
                  <a:pt x="2482183" y="83463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0">
            <a:off x="15083362" y="-2011065"/>
            <a:ext cx="5041103" cy="4114800"/>
          </a:xfrm>
          <a:custGeom>
            <a:avLst/>
            <a:gdLst/>
            <a:ahLst/>
            <a:cxnLst/>
            <a:rect r="r" b="b" t="t" l="l"/>
            <a:pathLst>
              <a:path h="4114800" w="5041103">
                <a:moveTo>
                  <a:pt x="0" y="4114800"/>
                </a:moveTo>
                <a:lnTo>
                  <a:pt x="5041102" y="4114800"/>
                </a:lnTo>
                <a:lnTo>
                  <a:pt x="5041102"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91851" y="-2011065"/>
            <a:ext cx="5041103" cy="4114800"/>
          </a:xfrm>
          <a:custGeom>
            <a:avLst/>
            <a:gdLst/>
            <a:ahLst/>
            <a:cxnLst/>
            <a:rect r="r" b="b" t="t" l="l"/>
            <a:pathLst>
              <a:path h="4114800" w="5041103">
                <a:moveTo>
                  <a:pt x="5041102" y="4114800"/>
                </a:moveTo>
                <a:lnTo>
                  <a:pt x="0" y="4114800"/>
                </a:lnTo>
                <a:lnTo>
                  <a:pt x="0" y="0"/>
                </a:lnTo>
                <a:lnTo>
                  <a:pt x="5041102" y="0"/>
                </a:lnTo>
                <a:lnTo>
                  <a:pt x="5041102"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true" rot="0">
            <a:off x="16219577" y="2605301"/>
            <a:ext cx="2482183" cy="834634"/>
          </a:xfrm>
          <a:custGeom>
            <a:avLst/>
            <a:gdLst/>
            <a:ahLst/>
            <a:cxnLst/>
            <a:rect r="r" b="b" t="t" l="l"/>
            <a:pathLst>
              <a:path h="834634" w="2482183">
                <a:moveTo>
                  <a:pt x="0" y="834634"/>
                </a:moveTo>
                <a:lnTo>
                  <a:pt x="2482182" y="834634"/>
                </a:lnTo>
                <a:lnTo>
                  <a:pt x="2482182" y="0"/>
                </a:lnTo>
                <a:lnTo>
                  <a:pt x="0" y="0"/>
                </a:lnTo>
                <a:lnTo>
                  <a:pt x="0" y="834634"/>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33734" y="4421197"/>
            <a:ext cx="7475163" cy="859217"/>
            <a:chOff x="0" y="0"/>
            <a:chExt cx="1968767" cy="226296"/>
          </a:xfrm>
        </p:grpSpPr>
        <p:sp>
          <p:nvSpPr>
            <p:cNvPr name="Freeform 13" id="13"/>
            <p:cNvSpPr/>
            <p:nvPr/>
          </p:nvSpPr>
          <p:spPr>
            <a:xfrm flipH="false" flipV="false" rot="0">
              <a:off x="0" y="0"/>
              <a:ext cx="1968767" cy="226296"/>
            </a:xfrm>
            <a:custGeom>
              <a:avLst/>
              <a:gdLst/>
              <a:ahLst/>
              <a:cxnLst/>
              <a:rect r="r" b="b" t="t" l="l"/>
              <a:pathLst>
                <a:path h="226296" w="1968767">
                  <a:moveTo>
                    <a:pt x="101497" y="0"/>
                  </a:moveTo>
                  <a:lnTo>
                    <a:pt x="1867270" y="0"/>
                  </a:lnTo>
                  <a:cubicBezTo>
                    <a:pt x="1894189" y="0"/>
                    <a:pt x="1920005" y="10693"/>
                    <a:pt x="1939039" y="29728"/>
                  </a:cubicBezTo>
                  <a:cubicBezTo>
                    <a:pt x="1958074" y="48762"/>
                    <a:pt x="1968767" y="74578"/>
                    <a:pt x="1968767" y="101497"/>
                  </a:cubicBezTo>
                  <a:lnTo>
                    <a:pt x="1968767" y="124799"/>
                  </a:lnTo>
                  <a:cubicBezTo>
                    <a:pt x="1968767" y="151717"/>
                    <a:pt x="1958074" y="177534"/>
                    <a:pt x="1939039" y="196568"/>
                  </a:cubicBezTo>
                  <a:cubicBezTo>
                    <a:pt x="1920005" y="215602"/>
                    <a:pt x="1894189" y="226296"/>
                    <a:pt x="1867270" y="226296"/>
                  </a:cubicBezTo>
                  <a:lnTo>
                    <a:pt x="101497" y="226296"/>
                  </a:lnTo>
                  <a:cubicBezTo>
                    <a:pt x="74578" y="226296"/>
                    <a:pt x="48762" y="215602"/>
                    <a:pt x="29728" y="196568"/>
                  </a:cubicBezTo>
                  <a:cubicBezTo>
                    <a:pt x="10693" y="177534"/>
                    <a:pt x="0" y="151717"/>
                    <a:pt x="0" y="124799"/>
                  </a:cubicBezTo>
                  <a:lnTo>
                    <a:pt x="0" y="101497"/>
                  </a:lnTo>
                  <a:cubicBezTo>
                    <a:pt x="0" y="74578"/>
                    <a:pt x="10693" y="48762"/>
                    <a:pt x="29728" y="29728"/>
                  </a:cubicBezTo>
                  <a:cubicBezTo>
                    <a:pt x="48762" y="10693"/>
                    <a:pt x="74578" y="0"/>
                    <a:pt x="101497" y="0"/>
                  </a:cubicBezTo>
                  <a:close/>
                </a:path>
              </a:pathLst>
            </a:custGeom>
            <a:solidFill>
              <a:srgbClr val="F8B9B8"/>
            </a:solidFill>
            <a:ln w="47625" cap="rnd">
              <a:solidFill>
                <a:srgbClr val="000000"/>
              </a:solidFill>
              <a:prstDash val="solid"/>
              <a:round/>
            </a:ln>
          </p:spPr>
        </p:sp>
        <p:sp>
          <p:nvSpPr>
            <p:cNvPr name="TextBox 14" id="14"/>
            <p:cNvSpPr txBox="true"/>
            <p:nvPr/>
          </p:nvSpPr>
          <p:spPr>
            <a:xfrm>
              <a:off x="0" y="-57150"/>
              <a:ext cx="1968767" cy="283446"/>
            </a:xfrm>
            <a:prstGeom prst="rect">
              <a:avLst/>
            </a:prstGeom>
          </p:spPr>
          <p:txBody>
            <a:bodyPr anchor="ctr" rtlCol="false" tIns="50800" lIns="50800" bIns="50800" rIns="50800"/>
            <a:lstStyle/>
            <a:p>
              <a:pPr algn="ctr">
                <a:lnSpc>
                  <a:spcPts val="3079"/>
                </a:lnSpc>
              </a:pPr>
            </a:p>
          </p:txBody>
        </p:sp>
      </p:grpSp>
      <p:sp>
        <p:nvSpPr>
          <p:cNvPr name="TextBox 15" id="15"/>
          <p:cNvSpPr txBox="true"/>
          <p:nvPr/>
        </p:nvSpPr>
        <p:spPr>
          <a:xfrm rot="0">
            <a:off x="1423952" y="4635858"/>
            <a:ext cx="6640140" cy="382270"/>
          </a:xfrm>
          <a:prstGeom prst="rect">
            <a:avLst/>
          </a:prstGeom>
        </p:spPr>
        <p:txBody>
          <a:bodyPr anchor="t" rtlCol="false" tIns="0" lIns="0" bIns="0" rIns="0">
            <a:spAutoFit/>
          </a:bodyPr>
          <a:lstStyle/>
          <a:p>
            <a:pPr algn="l">
              <a:lnSpc>
                <a:spcPts val="3079"/>
              </a:lnSpc>
            </a:pPr>
            <a:r>
              <a:rPr lang="en-US" sz="2199">
                <a:solidFill>
                  <a:srgbClr val="000000"/>
                </a:solidFill>
                <a:latin typeface="BM Hanna"/>
                <a:ea typeface="BM Hanna"/>
                <a:cs typeface="BM Hanna"/>
                <a:sym typeface="BM Hanna"/>
              </a:rPr>
              <a:t>WEBS MÁS DESTACADAS</a:t>
            </a:r>
          </a:p>
        </p:txBody>
      </p:sp>
      <p:grpSp>
        <p:nvGrpSpPr>
          <p:cNvPr name="Group 16" id="16"/>
          <p:cNvGrpSpPr/>
          <p:nvPr/>
        </p:nvGrpSpPr>
        <p:grpSpPr>
          <a:xfrm rot="0">
            <a:off x="9736827" y="4421197"/>
            <a:ext cx="7475163" cy="859217"/>
            <a:chOff x="0" y="0"/>
            <a:chExt cx="1968767" cy="226296"/>
          </a:xfrm>
        </p:grpSpPr>
        <p:sp>
          <p:nvSpPr>
            <p:cNvPr name="Freeform 17" id="17"/>
            <p:cNvSpPr/>
            <p:nvPr/>
          </p:nvSpPr>
          <p:spPr>
            <a:xfrm flipH="false" flipV="false" rot="0">
              <a:off x="0" y="0"/>
              <a:ext cx="1968767" cy="226296"/>
            </a:xfrm>
            <a:custGeom>
              <a:avLst/>
              <a:gdLst/>
              <a:ahLst/>
              <a:cxnLst/>
              <a:rect r="r" b="b" t="t" l="l"/>
              <a:pathLst>
                <a:path h="226296" w="1968767">
                  <a:moveTo>
                    <a:pt x="101497" y="0"/>
                  </a:moveTo>
                  <a:lnTo>
                    <a:pt x="1867270" y="0"/>
                  </a:lnTo>
                  <a:cubicBezTo>
                    <a:pt x="1894189" y="0"/>
                    <a:pt x="1920005" y="10693"/>
                    <a:pt x="1939039" y="29728"/>
                  </a:cubicBezTo>
                  <a:cubicBezTo>
                    <a:pt x="1958074" y="48762"/>
                    <a:pt x="1968767" y="74578"/>
                    <a:pt x="1968767" y="101497"/>
                  </a:cubicBezTo>
                  <a:lnTo>
                    <a:pt x="1968767" y="124799"/>
                  </a:lnTo>
                  <a:cubicBezTo>
                    <a:pt x="1968767" y="151717"/>
                    <a:pt x="1958074" y="177534"/>
                    <a:pt x="1939039" y="196568"/>
                  </a:cubicBezTo>
                  <a:cubicBezTo>
                    <a:pt x="1920005" y="215602"/>
                    <a:pt x="1894189" y="226296"/>
                    <a:pt x="1867270" y="226296"/>
                  </a:cubicBezTo>
                  <a:lnTo>
                    <a:pt x="101497" y="226296"/>
                  </a:lnTo>
                  <a:cubicBezTo>
                    <a:pt x="74578" y="226296"/>
                    <a:pt x="48762" y="215602"/>
                    <a:pt x="29728" y="196568"/>
                  </a:cubicBezTo>
                  <a:cubicBezTo>
                    <a:pt x="10693" y="177534"/>
                    <a:pt x="0" y="151717"/>
                    <a:pt x="0" y="124799"/>
                  </a:cubicBezTo>
                  <a:lnTo>
                    <a:pt x="0" y="101497"/>
                  </a:lnTo>
                  <a:cubicBezTo>
                    <a:pt x="0" y="74578"/>
                    <a:pt x="10693" y="48762"/>
                    <a:pt x="29728" y="29728"/>
                  </a:cubicBezTo>
                  <a:cubicBezTo>
                    <a:pt x="48762" y="10693"/>
                    <a:pt x="74578" y="0"/>
                    <a:pt x="101497" y="0"/>
                  </a:cubicBezTo>
                  <a:close/>
                </a:path>
              </a:pathLst>
            </a:custGeom>
            <a:solidFill>
              <a:srgbClr val="F8B9B8"/>
            </a:solidFill>
            <a:ln w="47625" cap="rnd">
              <a:solidFill>
                <a:srgbClr val="000000"/>
              </a:solidFill>
              <a:prstDash val="solid"/>
              <a:round/>
            </a:ln>
          </p:spPr>
        </p:sp>
        <p:sp>
          <p:nvSpPr>
            <p:cNvPr name="TextBox 18" id="18"/>
            <p:cNvSpPr txBox="true"/>
            <p:nvPr/>
          </p:nvSpPr>
          <p:spPr>
            <a:xfrm>
              <a:off x="0" y="-57150"/>
              <a:ext cx="1968767" cy="283446"/>
            </a:xfrm>
            <a:prstGeom prst="rect">
              <a:avLst/>
            </a:prstGeom>
          </p:spPr>
          <p:txBody>
            <a:bodyPr anchor="ctr" rtlCol="false" tIns="50800" lIns="50800" bIns="50800" rIns="50800"/>
            <a:lstStyle/>
            <a:p>
              <a:pPr algn="ctr">
                <a:lnSpc>
                  <a:spcPts val="3079"/>
                </a:lnSpc>
              </a:pPr>
            </a:p>
          </p:txBody>
        </p:sp>
      </p:grpSp>
      <p:sp>
        <p:nvSpPr>
          <p:cNvPr name="TextBox 19" id="19"/>
          <p:cNvSpPr txBox="true"/>
          <p:nvPr/>
        </p:nvSpPr>
        <p:spPr>
          <a:xfrm rot="0">
            <a:off x="10165565" y="4642843"/>
            <a:ext cx="6528685" cy="358775"/>
          </a:xfrm>
          <a:prstGeom prst="rect">
            <a:avLst/>
          </a:prstGeom>
        </p:spPr>
        <p:txBody>
          <a:bodyPr anchor="t" rtlCol="false" tIns="0" lIns="0" bIns="0" rIns="0">
            <a:spAutoFit/>
          </a:bodyPr>
          <a:lstStyle/>
          <a:p>
            <a:pPr algn="l">
              <a:lnSpc>
                <a:spcPts val="2800"/>
              </a:lnSpc>
            </a:pPr>
            <a:r>
              <a:rPr lang="en-US" sz="2000">
                <a:solidFill>
                  <a:srgbClr val="000000"/>
                </a:solidFill>
                <a:latin typeface="BM Hanna"/>
                <a:ea typeface="BM Hanna"/>
                <a:cs typeface="BM Hanna"/>
                <a:sym typeface="BM Hanna"/>
              </a:rPr>
              <a:t>PRIORIZANDO EL ESPAÑOL</a:t>
            </a:r>
          </a:p>
        </p:txBody>
      </p:sp>
      <p:grpSp>
        <p:nvGrpSpPr>
          <p:cNvPr name="Group 20" id="20"/>
          <p:cNvGrpSpPr/>
          <p:nvPr/>
        </p:nvGrpSpPr>
        <p:grpSpPr>
          <a:xfrm rot="0">
            <a:off x="1489652" y="6112344"/>
            <a:ext cx="4869978" cy="3145956"/>
            <a:chOff x="0" y="0"/>
            <a:chExt cx="1282628" cy="828565"/>
          </a:xfrm>
        </p:grpSpPr>
        <p:sp>
          <p:nvSpPr>
            <p:cNvPr name="Freeform 21" id="21"/>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22" id="22"/>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1028700" y="5682735"/>
            <a:ext cx="3218424" cy="859217"/>
            <a:chOff x="0" y="0"/>
            <a:chExt cx="847651" cy="226296"/>
          </a:xfrm>
        </p:grpSpPr>
        <p:sp>
          <p:nvSpPr>
            <p:cNvPr name="Freeform 24" id="24"/>
            <p:cNvSpPr/>
            <p:nvPr/>
          </p:nvSpPr>
          <p:spPr>
            <a:xfrm flipH="false" flipV="false" rot="0">
              <a:off x="0" y="0"/>
              <a:ext cx="847651" cy="226296"/>
            </a:xfrm>
            <a:custGeom>
              <a:avLst/>
              <a:gdLst/>
              <a:ahLst/>
              <a:cxnLst/>
              <a:rect r="r" b="b" t="t" l="l"/>
              <a:pathLst>
                <a:path h="226296" w="847651">
                  <a:moveTo>
                    <a:pt x="113148" y="0"/>
                  </a:moveTo>
                  <a:lnTo>
                    <a:pt x="734503" y="0"/>
                  </a:lnTo>
                  <a:cubicBezTo>
                    <a:pt x="796993" y="0"/>
                    <a:pt x="847651" y="50658"/>
                    <a:pt x="847651" y="113148"/>
                  </a:cubicBezTo>
                  <a:lnTo>
                    <a:pt x="847651" y="113148"/>
                  </a:lnTo>
                  <a:cubicBezTo>
                    <a:pt x="847651" y="175638"/>
                    <a:pt x="796993" y="226296"/>
                    <a:pt x="734503"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25" id="25"/>
            <p:cNvSpPr txBox="true"/>
            <p:nvPr/>
          </p:nvSpPr>
          <p:spPr>
            <a:xfrm>
              <a:off x="0" y="-57150"/>
              <a:ext cx="847651" cy="283446"/>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1797290" y="6569544"/>
            <a:ext cx="4303806" cy="19443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Es muy efectiva en Latinoamérica para encontrar trabajos remotos, especialmente si utilizas filtros específicos y te unes a grupos locales relacionados con tecnología.</a:t>
            </a:r>
          </a:p>
        </p:txBody>
      </p:sp>
      <p:sp>
        <p:nvSpPr>
          <p:cNvPr name="TextBox 27" id="27"/>
          <p:cNvSpPr txBox="true"/>
          <p:nvPr/>
        </p:nvSpPr>
        <p:spPr>
          <a:xfrm rot="0">
            <a:off x="1870613"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LinkedIn</a:t>
            </a:r>
          </a:p>
        </p:txBody>
      </p:sp>
      <p:sp>
        <p:nvSpPr>
          <p:cNvPr name="Freeform 28" id="28"/>
          <p:cNvSpPr/>
          <p:nvPr/>
        </p:nvSpPr>
        <p:spPr>
          <a:xfrm flipH="false" flipV="false" rot="0">
            <a:off x="1253732" y="5887312"/>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grpSp>
        <p:nvGrpSpPr>
          <p:cNvPr name="Group 29" id="29"/>
          <p:cNvGrpSpPr/>
          <p:nvPr/>
        </p:nvGrpSpPr>
        <p:grpSpPr>
          <a:xfrm rot="0">
            <a:off x="5686971" y="1028700"/>
            <a:ext cx="6914059" cy="1653549"/>
            <a:chOff x="0" y="0"/>
            <a:chExt cx="1820987" cy="435503"/>
          </a:xfrm>
        </p:grpSpPr>
        <p:sp>
          <p:nvSpPr>
            <p:cNvPr name="Freeform 30" id="30"/>
            <p:cNvSpPr/>
            <p:nvPr/>
          </p:nvSpPr>
          <p:spPr>
            <a:xfrm flipH="false" flipV="false" rot="0">
              <a:off x="0" y="0"/>
              <a:ext cx="1820987" cy="435503"/>
            </a:xfrm>
            <a:custGeom>
              <a:avLst/>
              <a:gdLst/>
              <a:ahLst/>
              <a:cxnLst/>
              <a:rect r="r" b="b" t="t" l="l"/>
              <a:pathLst>
                <a:path h="435503" w="1820987">
                  <a:moveTo>
                    <a:pt x="109734" y="0"/>
                  </a:moveTo>
                  <a:lnTo>
                    <a:pt x="1711253" y="0"/>
                  </a:lnTo>
                  <a:cubicBezTo>
                    <a:pt x="1740356" y="0"/>
                    <a:pt x="1768267" y="11561"/>
                    <a:pt x="1788846" y="32140"/>
                  </a:cubicBezTo>
                  <a:cubicBezTo>
                    <a:pt x="1809425" y="52720"/>
                    <a:pt x="1820987" y="80631"/>
                    <a:pt x="1820987" y="109734"/>
                  </a:cubicBezTo>
                  <a:lnTo>
                    <a:pt x="1820987" y="325769"/>
                  </a:lnTo>
                  <a:cubicBezTo>
                    <a:pt x="1820987" y="354872"/>
                    <a:pt x="1809425" y="382783"/>
                    <a:pt x="1788846" y="403362"/>
                  </a:cubicBezTo>
                  <a:cubicBezTo>
                    <a:pt x="1768267" y="423941"/>
                    <a:pt x="1740356" y="435503"/>
                    <a:pt x="1711253" y="435503"/>
                  </a:cubicBezTo>
                  <a:lnTo>
                    <a:pt x="109734" y="435503"/>
                  </a:lnTo>
                  <a:cubicBezTo>
                    <a:pt x="80631" y="435503"/>
                    <a:pt x="52720" y="423941"/>
                    <a:pt x="32140" y="403362"/>
                  </a:cubicBezTo>
                  <a:cubicBezTo>
                    <a:pt x="11561" y="382783"/>
                    <a:pt x="0" y="354872"/>
                    <a:pt x="0" y="325769"/>
                  </a:cubicBezTo>
                  <a:lnTo>
                    <a:pt x="0" y="109734"/>
                  </a:lnTo>
                  <a:cubicBezTo>
                    <a:pt x="0" y="80631"/>
                    <a:pt x="11561" y="52720"/>
                    <a:pt x="32140" y="32140"/>
                  </a:cubicBezTo>
                  <a:cubicBezTo>
                    <a:pt x="52720" y="11561"/>
                    <a:pt x="80631" y="0"/>
                    <a:pt x="109734" y="0"/>
                  </a:cubicBezTo>
                  <a:close/>
                </a:path>
              </a:pathLst>
            </a:custGeom>
            <a:solidFill>
              <a:srgbClr val="F8B9B8"/>
            </a:solidFill>
            <a:ln w="47625" cap="rnd">
              <a:solidFill>
                <a:srgbClr val="000000"/>
              </a:solidFill>
              <a:prstDash val="solid"/>
              <a:round/>
            </a:ln>
          </p:spPr>
        </p:sp>
        <p:sp>
          <p:nvSpPr>
            <p:cNvPr name="TextBox 31" id="31"/>
            <p:cNvSpPr txBox="true"/>
            <p:nvPr/>
          </p:nvSpPr>
          <p:spPr>
            <a:xfrm>
              <a:off x="0" y="-57150"/>
              <a:ext cx="1820987" cy="492653"/>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95964">
            <a:off x="4761293" y="2457935"/>
            <a:ext cx="8765414" cy="1669037"/>
            <a:chOff x="0" y="0"/>
            <a:chExt cx="2308586" cy="439582"/>
          </a:xfrm>
        </p:grpSpPr>
        <p:sp>
          <p:nvSpPr>
            <p:cNvPr name="Freeform 33" id="33"/>
            <p:cNvSpPr/>
            <p:nvPr/>
          </p:nvSpPr>
          <p:spPr>
            <a:xfrm flipH="false" flipV="false" rot="0">
              <a:off x="0" y="0"/>
              <a:ext cx="2308586" cy="439582"/>
            </a:xfrm>
            <a:custGeom>
              <a:avLst/>
              <a:gdLst/>
              <a:ahLst/>
              <a:cxnLst/>
              <a:rect r="r" b="b" t="t" l="l"/>
              <a:pathLst>
                <a:path h="439582" w="2308586">
                  <a:moveTo>
                    <a:pt x="86557" y="0"/>
                  </a:moveTo>
                  <a:lnTo>
                    <a:pt x="2222029" y="0"/>
                  </a:lnTo>
                  <a:cubicBezTo>
                    <a:pt x="2269833" y="0"/>
                    <a:pt x="2308586" y="38753"/>
                    <a:pt x="2308586" y="86557"/>
                  </a:cubicBezTo>
                  <a:lnTo>
                    <a:pt x="2308586" y="353025"/>
                  </a:lnTo>
                  <a:cubicBezTo>
                    <a:pt x="2308586" y="400829"/>
                    <a:pt x="2269833" y="439582"/>
                    <a:pt x="2222029" y="439582"/>
                  </a:cubicBezTo>
                  <a:lnTo>
                    <a:pt x="86557" y="439582"/>
                  </a:lnTo>
                  <a:cubicBezTo>
                    <a:pt x="38753" y="439582"/>
                    <a:pt x="0" y="400829"/>
                    <a:pt x="0" y="353025"/>
                  </a:cubicBezTo>
                  <a:lnTo>
                    <a:pt x="0" y="86557"/>
                  </a:lnTo>
                  <a:cubicBezTo>
                    <a:pt x="0" y="38753"/>
                    <a:pt x="38753" y="0"/>
                    <a:pt x="86557" y="0"/>
                  </a:cubicBezTo>
                  <a:close/>
                </a:path>
              </a:pathLst>
            </a:custGeom>
            <a:solidFill>
              <a:srgbClr val="FCD672"/>
            </a:solidFill>
            <a:ln w="47625" cap="rnd">
              <a:solidFill>
                <a:srgbClr val="000000"/>
              </a:solidFill>
              <a:prstDash val="solid"/>
              <a:round/>
            </a:ln>
          </p:spPr>
        </p:sp>
        <p:sp>
          <p:nvSpPr>
            <p:cNvPr name="TextBox 34" id="34"/>
            <p:cNvSpPr txBox="true"/>
            <p:nvPr/>
          </p:nvSpPr>
          <p:spPr>
            <a:xfrm>
              <a:off x="0" y="-57150"/>
              <a:ext cx="2308586" cy="496732"/>
            </a:xfrm>
            <a:prstGeom prst="rect">
              <a:avLst/>
            </a:prstGeom>
          </p:spPr>
          <p:txBody>
            <a:bodyPr anchor="ctr" rtlCol="false" tIns="50800" lIns="50800" bIns="50800" rIns="50800"/>
            <a:lstStyle/>
            <a:p>
              <a:pPr algn="ctr">
                <a:lnSpc>
                  <a:spcPts val="3079"/>
                </a:lnSpc>
              </a:pPr>
            </a:p>
          </p:txBody>
        </p:sp>
      </p:grpSp>
      <p:sp>
        <p:nvSpPr>
          <p:cNvPr name="TextBox 35" id="35"/>
          <p:cNvSpPr txBox="true"/>
          <p:nvPr/>
        </p:nvSpPr>
        <p:spPr>
          <a:xfrm rot="0">
            <a:off x="5187522" y="799227"/>
            <a:ext cx="7912956" cy="1536706"/>
          </a:xfrm>
          <a:prstGeom prst="rect">
            <a:avLst/>
          </a:prstGeom>
        </p:spPr>
        <p:txBody>
          <a:bodyPr anchor="t" rtlCol="false" tIns="0" lIns="0" bIns="0" rIns="0">
            <a:spAutoFit/>
          </a:bodyPr>
          <a:lstStyle/>
          <a:p>
            <a:pPr algn="ctr">
              <a:lnSpc>
                <a:spcPts val="11899"/>
              </a:lnSpc>
            </a:pPr>
            <a:r>
              <a:rPr lang="en-US" sz="8499">
                <a:solidFill>
                  <a:srgbClr val="FFFAF5"/>
                </a:solidFill>
                <a:latin typeface="MiCracker TH Bold"/>
                <a:ea typeface="MiCracker TH Bold"/>
                <a:cs typeface="MiCracker TH Bold"/>
                <a:sym typeface="MiCracker TH Bold"/>
              </a:rPr>
              <a:t>DONDE</a:t>
            </a:r>
          </a:p>
        </p:txBody>
      </p:sp>
      <p:sp>
        <p:nvSpPr>
          <p:cNvPr name="TextBox 36" id="36"/>
          <p:cNvSpPr txBox="true"/>
          <p:nvPr/>
        </p:nvSpPr>
        <p:spPr>
          <a:xfrm rot="-77359">
            <a:off x="4642922" y="2343021"/>
            <a:ext cx="8997834" cy="1536706"/>
          </a:xfrm>
          <a:prstGeom prst="rect">
            <a:avLst/>
          </a:prstGeom>
        </p:spPr>
        <p:txBody>
          <a:bodyPr anchor="t" rtlCol="false" tIns="0" lIns="0" bIns="0" rIns="0">
            <a:spAutoFit/>
          </a:bodyPr>
          <a:lstStyle/>
          <a:p>
            <a:pPr algn="ctr">
              <a:lnSpc>
                <a:spcPts val="11899"/>
              </a:lnSpc>
            </a:pPr>
            <a:r>
              <a:rPr lang="en-US" sz="8499">
                <a:solidFill>
                  <a:srgbClr val="FFFAF5"/>
                </a:solidFill>
                <a:latin typeface="MiCracker TH Bold"/>
                <a:ea typeface="MiCracker TH Bold"/>
                <a:cs typeface="MiCracker TH Bold"/>
                <a:sym typeface="MiCracker TH Bold"/>
              </a:rPr>
              <a:t>BUSCAR</a:t>
            </a:r>
          </a:p>
        </p:txBody>
      </p:sp>
      <p:grpSp>
        <p:nvGrpSpPr>
          <p:cNvPr name="Group 37" id="37"/>
          <p:cNvGrpSpPr/>
          <p:nvPr/>
        </p:nvGrpSpPr>
        <p:grpSpPr>
          <a:xfrm rot="0">
            <a:off x="6915831" y="6112344"/>
            <a:ext cx="4869978" cy="3145956"/>
            <a:chOff x="0" y="0"/>
            <a:chExt cx="1282628" cy="828565"/>
          </a:xfrm>
        </p:grpSpPr>
        <p:sp>
          <p:nvSpPr>
            <p:cNvPr name="Freeform 38" id="38"/>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39" id="39"/>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40" id="40"/>
          <p:cNvGrpSpPr/>
          <p:nvPr/>
        </p:nvGrpSpPr>
        <p:grpSpPr>
          <a:xfrm rot="0">
            <a:off x="6454880" y="5682735"/>
            <a:ext cx="3218424" cy="859217"/>
            <a:chOff x="0" y="0"/>
            <a:chExt cx="847651" cy="226296"/>
          </a:xfrm>
        </p:grpSpPr>
        <p:sp>
          <p:nvSpPr>
            <p:cNvPr name="Freeform 41" id="41"/>
            <p:cNvSpPr/>
            <p:nvPr/>
          </p:nvSpPr>
          <p:spPr>
            <a:xfrm flipH="false" flipV="false" rot="0">
              <a:off x="0" y="0"/>
              <a:ext cx="847651" cy="226296"/>
            </a:xfrm>
            <a:custGeom>
              <a:avLst/>
              <a:gdLst/>
              <a:ahLst/>
              <a:cxnLst/>
              <a:rect r="r" b="b" t="t" l="l"/>
              <a:pathLst>
                <a:path h="226296" w="847651">
                  <a:moveTo>
                    <a:pt x="113148" y="0"/>
                  </a:moveTo>
                  <a:lnTo>
                    <a:pt x="734503" y="0"/>
                  </a:lnTo>
                  <a:cubicBezTo>
                    <a:pt x="796993" y="0"/>
                    <a:pt x="847651" y="50658"/>
                    <a:pt x="847651" y="113148"/>
                  </a:cubicBezTo>
                  <a:lnTo>
                    <a:pt x="847651" y="113148"/>
                  </a:lnTo>
                  <a:cubicBezTo>
                    <a:pt x="847651" y="175638"/>
                    <a:pt x="796993" y="226296"/>
                    <a:pt x="734503"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42" id="42"/>
            <p:cNvSpPr txBox="true"/>
            <p:nvPr/>
          </p:nvSpPr>
          <p:spPr>
            <a:xfrm>
              <a:off x="0" y="-57150"/>
              <a:ext cx="847651" cy="283446"/>
            </a:xfrm>
            <a:prstGeom prst="rect">
              <a:avLst/>
            </a:prstGeom>
          </p:spPr>
          <p:txBody>
            <a:bodyPr anchor="ctr" rtlCol="false" tIns="50800" lIns="50800" bIns="50800" rIns="50800"/>
            <a:lstStyle/>
            <a:p>
              <a:pPr algn="ctr">
                <a:lnSpc>
                  <a:spcPts val="3079"/>
                </a:lnSpc>
              </a:pPr>
            </a:p>
          </p:txBody>
        </p:sp>
      </p:grpSp>
      <p:sp>
        <p:nvSpPr>
          <p:cNvPr name="TextBox 43" id="43"/>
          <p:cNvSpPr txBox="true"/>
          <p:nvPr/>
        </p:nvSpPr>
        <p:spPr>
          <a:xfrm rot="0">
            <a:off x="7223469" y="6569544"/>
            <a:ext cx="4303806" cy="2334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Uno de los portales de empleo más grandes en América Latina, con una amplia variedad de ofertas de trabajo en tecnología y otras industrias, incluyendo opciones remotas.</a:t>
            </a:r>
          </a:p>
        </p:txBody>
      </p:sp>
      <p:sp>
        <p:nvSpPr>
          <p:cNvPr name="TextBox 44" id="44"/>
          <p:cNvSpPr txBox="true"/>
          <p:nvPr/>
        </p:nvSpPr>
        <p:spPr>
          <a:xfrm rot="0">
            <a:off x="7282375"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Bumeran</a:t>
            </a:r>
          </a:p>
        </p:txBody>
      </p:sp>
      <p:sp>
        <p:nvSpPr>
          <p:cNvPr name="Freeform 45" id="45"/>
          <p:cNvSpPr/>
          <p:nvPr/>
        </p:nvSpPr>
        <p:spPr>
          <a:xfrm flipH="false" flipV="false" rot="0">
            <a:off x="6679911" y="5887312"/>
            <a:ext cx="450063" cy="450063"/>
          </a:xfrm>
          <a:custGeom>
            <a:avLst/>
            <a:gdLst/>
            <a:ahLst/>
            <a:cxnLst/>
            <a:rect r="r" b="b" t="t" l="l"/>
            <a:pathLst>
              <a:path h="450063" w="450063">
                <a:moveTo>
                  <a:pt x="0" y="0"/>
                </a:moveTo>
                <a:lnTo>
                  <a:pt x="450064" y="0"/>
                </a:lnTo>
                <a:lnTo>
                  <a:pt x="450064"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grpSp>
        <p:nvGrpSpPr>
          <p:cNvPr name="Group 46" id="46"/>
          <p:cNvGrpSpPr/>
          <p:nvPr/>
        </p:nvGrpSpPr>
        <p:grpSpPr>
          <a:xfrm rot="0">
            <a:off x="12342011" y="6112344"/>
            <a:ext cx="4869978" cy="3145956"/>
            <a:chOff x="0" y="0"/>
            <a:chExt cx="1282628" cy="828565"/>
          </a:xfrm>
        </p:grpSpPr>
        <p:sp>
          <p:nvSpPr>
            <p:cNvPr name="Freeform 47" id="47"/>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48" id="48"/>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49" id="49"/>
          <p:cNvGrpSpPr/>
          <p:nvPr/>
        </p:nvGrpSpPr>
        <p:grpSpPr>
          <a:xfrm rot="0">
            <a:off x="11881060" y="5682735"/>
            <a:ext cx="3885881" cy="859217"/>
            <a:chOff x="0" y="0"/>
            <a:chExt cx="1023442" cy="226296"/>
          </a:xfrm>
        </p:grpSpPr>
        <p:sp>
          <p:nvSpPr>
            <p:cNvPr name="Freeform 50" id="50"/>
            <p:cNvSpPr/>
            <p:nvPr/>
          </p:nvSpPr>
          <p:spPr>
            <a:xfrm flipH="false" flipV="false" rot="0">
              <a:off x="0" y="0"/>
              <a:ext cx="1023442" cy="226296"/>
            </a:xfrm>
            <a:custGeom>
              <a:avLst/>
              <a:gdLst/>
              <a:ahLst/>
              <a:cxnLst/>
              <a:rect r="r" b="b" t="t" l="l"/>
              <a:pathLst>
                <a:path h="226296" w="1023442">
                  <a:moveTo>
                    <a:pt x="113148" y="0"/>
                  </a:moveTo>
                  <a:lnTo>
                    <a:pt x="910294" y="0"/>
                  </a:lnTo>
                  <a:cubicBezTo>
                    <a:pt x="972784" y="0"/>
                    <a:pt x="1023442" y="50658"/>
                    <a:pt x="1023442" y="113148"/>
                  </a:cubicBezTo>
                  <a:lnTo>
                    <a:pt x="1023442" y="113148"/>
                  </a:lnTo>
                  <a:cubicBezTo>
                    <a:pt x="1023442" y="175638"/>
                    <a:pt x="972784" y="226296"/>
                    <a:pt x="910294"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51" id="51"/>
            <p:cNvSpPr txBox="true"/>
            <p:nvPr/>
          </p:nvSpPr>
          <p:spPr>
            <a:xfrm>
              <a:off x="0" y="-57150"/>
              <a:ext cx="1023442" cy="283446"/>
            </a:xfrm>
            <a:prstGeom prst="rect">
              <a:avLst/>
            </a:prstGeom>
          </p:spPr>
          <p:txBody>
            <a:bodyPr anchor="ctr" rtlCol="false" tIns="50800" lIns="50800" bIns="50800" rIns="50800"/>
            <a:lstStyle/>
            <a:p>
              <a:pPr algn="ctr">
                <a:lnSpc>
                  <a:spcPts val="3079"/>
                </a:lnSpc>
              </a:pPr>
            </a:p>
          </p:txBody>
        </p:sp>
      </p:grpSp>
      <p:sp>
        <p:nvSpPr>
          <p:cNvPr name="TextBox 52" id="52"/>
          <p:cNvSpPr txBox="true"/>
          <p:nvPr/>
        </p:nvSpPr>
        <p:spPr>
          <a:xfrm rot="0">
            <a:off x="12649649" y="6569544"/>
            <a:ext cx="4303806" cy="19443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Plataforma líder en varios países de Latinoamérica, con un extenso listado de trabajos en diferentes sectores, incluyendo opciones para trabajos remotos.</a:t>
            </a:r>
          </a:p>
        </p:txBody>
      </p:sp>
      <p:sp>
        <p:nvSpPr>
          <p:cNvPr name="TextBox 53" id="53"/>
          <p:cNvSpPr txBox="true"/>
          <p:nvPr/>
        </p:nvSpPr>
        <p:spPr>
          <a:xfrm rot="0">
            <a:off x="12734270"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Computrabajo</a:t>
            </a:r>
          </a:p>
        </p:txBody>
      </p:sp>
      <p:sp>
        <p:nvSpPr>
          <p:cNvPr name="Freeform 54" id="54"/>
          <p:cNvSpPr/>
          <p:nvPr/>
        </p:nvSpPr>
        <p:spPr>
          <a:xfrm flipH="false" flipV="false" rot="0">
            <a:off x="12106091" y="5887312"/>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1245615" y="-353651"/>
            <a:ext cx="10389615" cy="10994302"/>
          </a:xfrm>
          <a:custGeom>
            <a:avLst/>
            <a:gdLst/>
            <a:ahLst/>
            <a:cxnLst/>
            <a:rect r="r" b="b" t="t" l="l"/>
            <a:pathLst>
              <a:path h="10994302" w="10389615">
                <a:moveTo>
                  <a:pt x="0" y="0"/>
                </a:moveTo>
                <a:lnTo>
                  <a:pt x="10389615" y="0"/>
                </a:lnTo>
                <a:lnTo>
                  <a:pt x="10389615" y="10994302"/>
                </a:lnTo>
                <a:lnTo>
                  <a:pt x="0" y="10994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144000" y="-353651"/>
            <a:ext cx="10389615" cy="10994302"/>
          </a:xfrm>
          <a:custGeom>
            <a:avLst/>
            <a:gdLst/>
            <a:ahLst/>
            <a:cxnLst/>
            <a:rect r="r" b="b" t="t" l="l"/>
            <a:pathLst>
              <a:path h="10994302" w="10389615">
                <a:moveTo>
                  <a:pt x="10389615" y="0"/>
                </a:moveTo>
                <a:lnTo>
                  <a:pt x="0" y="0"/>
                </a:lnTo>
                <a:lnTo>
                  <a:pt x="0" y="10994302"/>
                </a:lnTo>
                <a:lnTo>
                  <a:pt x="10389615" y="10994302"/>
                </a:lnTo>
                <a:lnTo>
                  <a:pt x="103896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46786" y="4378925"/>
            <a:ext cx="19381572" cy="2984051"/>
            <a:chOff x="0" y="0"/>
            <a:chExt cx="5104612" cy="785923"/>
          </a:xfrm>
        </p:grpSpPr>
        <p:sp>
          <p:nvSpPr>
            <p:cNvPr name="Freeform 5" id="5"/>
            <p:cNvSpPr/>
            <p:nvPr/>
          </p:nvSpPr>
          <p:spPr>
            <a:xfrm flipH="false" flipV="false" rot="0">
              <a:off x="0" y="0"/>
              <a:ext cx="5104612" cy="785923"/>
            </a:xfrm>
            <a:custGeom>
              <a:avLst/>
              <a:gdLst/>
              <a:ahLst/>
              <a:cxnLst/>
              <a:rect r="r" b="b" t="t" l="l"/>
              <a:pathLst>
                <a:path h="785923" w="5104612">
                  <a:moveTo>
                    <a:pt x="0" y="0"/>
                  </a:moveTo>
                  <a:lnTo>
                    <a:pt x="5104612" y="0"/>
                  </a:lnTo>
                  <a:lnTo>
                    <a:pt x="5104612" y="785923"/>
                  </a:lnTo>
                  <a:lnTo>
                    <a:pt x="0" y="785923"/>
                  </a:lnTo>
                  <a:close/>
                </a:path>
              </a:pathLst>
            </a:custGeom>
            <a:solidFill>
              <a:srgbClr val="F8B9B8"/>
            </a:solidFill>
            <a:ln w="38100" cap="sq">
              <a:solidFill>
                <a:srgbClr val="000000"/>
              </a:solidFill>
              <a:prstDash val="solid"/>
              <a:miter/>
            </a:ln>
          </p:spPr>
        </p:sp>
        <p:sp>
          <p:nvSpPr>
            <p:cNvPr name="TextBox 6" id="6"/>
            <p:cNvSpPr txBox="true"/>
            <p:nvPr/>
          </p:nvSpPr>
          <p:spPr>
            <a:xfrm>
              <a:off x="0" y="-57150"/>
              <a:ext cx="5104612" cy="843073"/>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4646999" y="1344936"/>
            <a:ext cx="8994003" cy="1953148"/>
            <a:chOff x="0" y="0"/>
            <a:chExt cx="2368791" cy="514409"/>
          </a:xfrm>
        </p:grpSpPr>
        <p:sp>
          <p:nvSpPr>
            <p:cNvPr name="Freeform 8" id="8"/>
            <p:cNvSpPr/>
            <p:nvPr/>
          </p:nvSpPr>
          <p:spPr>
            <a:xfrm flipH="false" flipV="false" rot="0">
              <a:off x="0" y="0"/>
              <a:ext cx="2368791" cy="514409"/>
            </a:xfrm>
            <a:custGeom>
              <a:avLst/>
              <a:gdLst/>
              <a:ahLst/>
              <a:cxnLst/>
              <a:rect r="r" b="b" t="t" l="l"/>
              <a:pathLst>
                <a:path h="514409" w="2368791">
                  <a:moveTo>
                    <a:pt x="84357" y="0"/>
                  </a:moveTo>
                  <a:lnTo>
                    <a:pt x="2284434" y="0"/>
                  </a:lnTo>
                  <a:cubicBezTo>
                    <a:pt x="2331023" y="0"/>
                    <a:pt x="2368791" y="37768"/>
                    <a:pt x="2368791" y="84357"/>
                  </a:cubicBezTo>
                  <a:lnTo>
                    <a:pt x="2368791" y="430052"/>
                  </a:lnTo>
                  <a:cubicBezTo>
                    <a:pt x="2368791" y="476641"/>
                    <a:pt x="2331023" y="514409"/>
                    <a:pt x="2284434" y="514409"/>
                  </a:cubicBezTo>
                  <a:lnTo>
                    <a:pt x="84357" y="514409"/>
                  </a:lnTo>
                  <a:cubicBezTo>
                    <a:pt x="37768" y="514409"/>
                    <a:pt x="0" y="476641"/>
                    <a:pt x="0" y="430052"/>
                  </a:cubicBezTo>
                  <a:lnTo>
                    <a:pt x="0" y="84357"/>
                  </a:lnTo>
                  <a:cubicBezTo>
                    <a:pt x="0" y="37768"/>
                    <a:pt x="37768" y="0"/>
                    <a:pt x="84357" y="0"/>
                  </a:cubicBezTo>
                  <a:close/>
                </a:path>
              </a:pathLst>
            </a:custGeom>
            <a:solidFill>
              <a:srgbClr val="9DC7E7"/>
            </a:solidFill>
            <a:ln w="47625" cap="rnd">
              <a:solidFill>
                <a:srgbClr val="000000"/>
              </a:solidFill>
              <a:prstDash val="solid"/>
              <a:round/>
            </a:ln>
          </p:spPr>
        </p:sp>
        <p:sp>
          <p:nvSpPr>
            <p:cNvPr name="TextBox 9" id="9"/>
            <p:cNvSpPr txBox="true"/>
            <p:nvPr/>
          </p:nvSpPr>
          <p:spPr>
            <a:xfrm>
              <a:off x="0" y="-57150"/>
              <a:ext cx="2368791" cy="571559"/>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4804363" y="1357612"/>
            <a:ext cx="8679275" cy="1536706"/>
          </a:xfrm>
          <a:prstGeom prst="rect">
            <a:avLst/>
          </a:prstGeom>
        </p:spPr>
        <p:txBody>
          <a:bodyPr anchor="t" rtlCol="false" tIns="0" lIns="0" bIns="0" rIns="0">
            <a:spAutoFit/>
          </a:bodyPr>
          <a:lstStyle/>
          <a:p>
            <a:pPr algn="ctr">
              <a:lnSpc>
                <a:spcPts val="11899"/>
              </a:lnSpc>
            </a:pPr>
            <a:r>
              <a:rPr lang="en-US" sz="8499">
                <a:solidFill>
                  <a:srgbClr val="FFFAF5"/>
                </a:solidFill>
                <a:latin typeface="MiCracker TH Bold"/>
                <a:ea typeface="MiCracker TH Bold"/>
                <a:cs typeface="MiCracker TH Bold"/>
                <a:sym typeface="MiCracker TH Bold"/>
              </a:rPr>
              <a:t>REMOTO</a:t>
            </a:r>
          </a:p>
        </p:txBody>
      </p:sp>
      <p:sp>
        <p:nvSpPr>
          <p:cNvPr name="TextBox 11" id="11"/>
          <p:cNvSpPr txBox="true"/>
          <p:nvPr/>
        </p:nvSpPr>
        <p:spPr>
          <a:xfrm rot="0">
            <a:off x="1635687" y="4810630"/>
            <a:ext cx="4328477"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RemoteOK</a:t>
            </a:r>
          </a:p>
        </p:txBody>
      </p:sp>
      <p:sp>
        <p:nvSpPr>
          <p:cNvPr name="TextBox 12" id="12"/>
          <p:cNvSpPr txBox="true"/>
          <p:nvPr/>
        </p:nvSpPr>
        <p:spPr>
          <a:xfrm rot="0">
            <a:off x="1635687" y="6248645"/>
            <a:ext cx="4328477"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Get on Board</a:t>
            </a:r>
          </a:p>
        </p:txBody>
      </p:sp>
      <p:sp>
        <p:nvSpPr>
          <p:cNvPr name="TextBox 13" id="13"/>
          <p:cNvSpPr txBox="true"/>
          <p:nvPr/>
        </p:nvSpPr>
        <p:spPr>
          <a:xfrm rot="0">
            <a:off x="9920585" y="4810630"/>
            <a:ext cx="4057134"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We Work Remotely</a:t>
            </a:r>
          </a:p>
        </p:txBody>
      </p:sp>
      <p:sp>
        <p:nvSpPr>
          <p:cNvPr name="TextBox 14" id="14"/>
          <p:cNvSpPr txBox="true"/>
          <p:nvPr/>
        </p:nvSpPr>
        <p:spPr>
          <a:xfrm rot="0">
            <a:off x="9920585" y="6248645"/>
            <a:ext cx="4057134"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Toptal</a:t>
            </a:r>
          </a:p>
        </p:txBody>
      </p:sp>
      <p:sp>
        <p:nvSpPr>
          <p:cNvPr name="Freeform 15" id="15"/>
          <p:cNvSpPr/>
          <p:nvPr/>
        </p:nvSpPr>
        <p:spPr>
          <a:xfrm flipH="false" flipV="false" rot="0">
            <a:off x="15387721" y="7614945"/>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1298506" y="7614945"/>
            <a:ext cx="4145894" cy="4114800"/>
          </a:xfrm>
          <a:custGeom>
            <a:avLst/>
            <a:gdLst/>
            <a:ahLst/>
            <a:cxnLst/>
            <a:rect r="r" b="b" t="t" l="l"/>
            <a:pathLst>
              <a:path h="4114800" w="4145894">
                <a:moveTo>
                  <a:pt x="4145894" y="0"/>
                </a:moveTo>
                <a:lnTo>
                  <a:pt x="0" y="0"/>
                </a:lnTo>
                <a:lnTo>
                  <a:pt x="0" y="4114800"/>
                </a:lnTo>
                <a:lnTo>
                  <a:pt x="4145894" y="4114800"/>
                </a:lnTo>
                <a:lnTo>
                  <a:pt x="41458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518903" y="1886674"/>
            <a:ext cx="923850" cy="1539751"/>
          </a:xfrm>
          <a:custGeom>
            <a:avLst/>
            <a:gdLst/>
            <a:ahLst/>
            <a:cxnLst/>
            <a:rect r="r" b="b" t="t" l="l"/>
            <a:pathLst>
              <a:path h="1539751" w="923850">
                <a:moveTo>
                  <a:pt x="0" y="0"/>
                </a:moveTo>
                <a:lnTo>
                  <a:pt x="923851" y="0"/>
                </a:lnTo>
                <a:lnTo>
                  <a:pt x="923851" y="1539751"/>
                </a:lnTo>
                <a:lnTo>
                  <a:pt x="0" y="1539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0">
            <a:off x="12885815" y="1102393"/>
            <a:ext cx="941137" cy="1568561"/>
          </a:xfrm>
          <a:custGeom>
            <a:avLst/>
            <a:gdLst/>
            <a:ahLst/>
            <a:cxnLst/>
            <a:rect r="r" b="b" t="t" l="l"/>
            <a:pathLst>
              <a:path h="1568561" w="941137">
                <a:moveTo>
                  <a:pt x="941137" y="0"/>
                </a:moveTo>
                <a:lnTo>
                  <a:pt x="0" y="0"/>
                </a:lnTo>
                <a:lnTo>
                  <a:pt x="0" y="1568562"/>
                </a:lnTo>
                <a:lnTo>
                  <a:pt x="941137" y="1568562"/>
                </a:lnTo>
                <a:lnTo>
                  <a:pt x="9411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73665" y="4926911"/>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8">
              <a:extLst>
                <a:ext uri="{96DAC541-7B7A-43D3-8B79-37D633B846F1}">
                  <asvg:svgBlip xmlns:asvg="http://schemas.microsoft.com/office/drawing/2016/SVG/main" r:embed="rId9"/>
                </a:ext>
              </a:extLst>
            </a:blip>
            <a:stretch>
              <a:fillRect l="-28336" t="-99659" r="-488942" b="-481477"/>
            </a:stretch>
          </a:blipFill>
        </p:spPr>
      </p:sp>
      <p:sp>
        <p:nvSpPr>
          <p:cNvPr name="Freeform 20" id="20"/>
          <p:cNvSpPr/>
          <p:nvPr/>
        </p:nvSpPr>
        <p:spPr>
          <a:xfrm flipH="false" flipV="false" rot="0">
            <a:off x="673665" y="6364926"/>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0">
              <a:extLst>
                <a:ext uri="{96DAC541-7B7A-43D3-8B79-37D633B846F1}">
                  <asvg:svgBlip xmlns:asvg="http://schemas.microsoft.com/office/drawing/2016/SVG/main" r:embed="rId11"/>
                </a:ext>
              </a:extLst>
            </a:blip>
            <a:stretch>
              <a:fillRect l="-28336" t="-99659" r="-488942" b="-481477"/>
            </a:stretch>
          </a:blipFill>
        </p:spPr>
      </p:sp>
      <p:sp>
        <p:nvSpPr>
          <p:cNvPr name="Freeform 21" id="21"/>
          <p:cNvSpPr/>
          <p:nvPr/>
        </p:nvSpPr>
        <p:spPr>
          <a:xfrm flipH="true" flipV="true" rot="0">
            <a:off x="-784486" y="2654667"/>
            <a:ext cx="3827014" cy="1286834"/>
          </a:xfrm>
          <a:custGeom>
            <a:avLst/>
            <a:gdLst/>
            <a:ahLst/>
            <a:cxnLst/>
            <a:rect r="r" b="b" t="t" l="l"/>
            <a:pathLst>
              <a:path h="1286834" w="3827014">
                <a:moveTo>
                  <a:pt x="3827014" y="1286834"/>
                </a:moveTo>
                <a:lnTo>
                  <a:pt x="0" y="1286834"/>
                </a:lnTo>
                <a:lnTo>
                  <a:pt x="0" y="0"/>
                </a:lnTo>
                <a:lnTo>
                  <a:pt x="3827014" y="0"/>
                </a:lnTo>
                <a:lnTo>
                  <a:pt x="3827014" y="128683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true" rot="0">
            <a:off x="15118441" y="2670955"/>
            <a:ext cx="3827014" cy="1286834"/>
          </a:xfrm>
          <a:custGeom>
            <a:avLst/>
            <a:gdLst/>
            <a:ahLst/>
            <a:cxnLst/>
            <a:rect r="r" b="b" t="t" l="l"/>
            <a:pathLst>
              <a:path h="1286834" w="3827014">
                <a:moveTo>
                  <a:pt x="0" y="1286833"/>
                </a:moveTo>
                <a:lnTo>
                  <a:pt x="3827014" y="1286833"/>
                </a:lnTo>
                <a:lnTo>
                  <a:pt x="3827014" y="0"/>
                </a:lnTo>
                <a:lnTo>
                  <a:pt x="0" y="0"/>
                </a:lnTo>
                <a:lnTo>
                  <a:pt x="0" y="1286833"/>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6193897" y="4810630"/>
            <a:ext cx="3274257"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Arc Dev</a:t>
            </a:r>
          </a:p>
        </p:txBody>
      </p:sp>
      <p:sp>
        <p:nvSpPr>
          <p:cNvPr name="TextBox 24" id="24"/>
          <p:cNvSpPr txBox="true"/>
          <p:nvPr/>
        </p:nvSpPr>
        <p:spPr>
          <a:xfrm rot="0">
            <a:off x="6193897" y="6248645"/>
            <a:ext cx="338386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Lemon Io</a:t>
            </a:r>
          </a:p>
        </p:txBody>
      </p:sp>
      <p:sp>
        <p:nvSpPr>
          <p:cNvPr name="Freeform 25" id="25"/>
          <p:cNvSpPr/>
          <p:nvPr/>
        </p:nvSpPr>
        <p:spPr>
          <a:xfrm flipH="false" flipV="false" rot="0">
            <a:off x="5237116" y="4926911"/>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0">
              <a:extLst>
                <a:ext uri="{96DAC541-7B7A-43D3-8B79-37D633B846F1}">
                  <asvg:svgBlip xmlns:asvg="http://schemas.microsoft.com/office/drawing/2016/SVG/main" r:embed="rId11"/>
                </a:ext>
              </a:extLst>
            </a:blip>
            <a:stretch>
              <a:fillRect l="-28336" t="-99659" r="-488942" b="-481477"/>
            </a:stretch>
          </a:blipFill>
        </p:spPr>
      </p:sp>
      <p:sp>
        <p:nvSpPr>
          <p:cNvPr name="Freeform 26" id="26"/>
          <p:cNvSpPr/>
          <p:nvPr/>
        </p:nvSpPr>
        <p:spPr>
          <a:xfrm flipH="false" flipV="false" rot="0">
            <a:off x="5237116" y="6364926"/>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8">
              <a:extLst>
                <a:ext uri="{96DAC541-7B7A-43D3-8B79-37D633B846F1}">
                  <asvg:svgBlip xmlns:asvg="http://schemas.microsoft.com/office/drawing/2016/SVG/main" r:embed="rId9"/>
                </a:ext>
              </a:extLst>
            </a:blip>
            <a:stretch>
              <a:fillRect l="-28336" t="-99659" r="-488942" b="-481477"/>
            </a:stretch>
          </a:blipFill>
        </p:spPr>
      </p:sp>
      <p:sp>
        <p:nvSpPr>
          <p:cNvPr name="Freeform 27" id="27"/>
          <p:cNvSpPr/>
          <p:nvPr/>
        </p:nvSpPr>
        <p:spPr>
          <a:xfrm flipH="false" flipV="false" rot="0">
            <a:off x="8940263" y="6364926"/>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4">
              <a:extLst>
                <a:ext uri="{96DAC541-7B7A-43D3-8B79-37D633B846F1}">
                  <asvg:svgBlip xmlns:asvg="http://schemas.microsoft.com/office/drawing/2016/SVG/main" r:embed="rId15"/>
                </a:ext>
              </a:extLst>
            </a:blip>
            <a:stretch>
              <a:fillRect l="-28336" t="-99659" r="-488942" b="-481477"/>
            </a:stretch>
          </a:blipFill>
        </p:spPr>
      </p:sp>
      <p:sp>
        <p:nvSpPr>
          <p:cNvPr name="Freeform 28" id="28"/>
          <p:cNvSpPr/>
          <p:nvPr/>
        </p:nvSpPr>
        <p:spPr>
          <a:xfrm flipH="false" flipV="false" rot="0">
            <a:off x="8940263" y="4926911"/>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8">
              <a:extLst>
                <a:ext uri="{96DAC541-7B7A-43D3-8B79-37D633B846F1}">
                  <asvg:svgBlip xmlns:asvg="http://schemas.microsoft.com/office/drawing/2016/SVG/main" r:embed="rId9"/>
                </a:ext>
              </a:extLst>
            </a:blip>
            <a:stretch>
              <a:fillRect l="-28336" t="-99659" r="-488942" b="-481477"/>
            </a:stretch>
          </a:blipFill>
        </p:spPr>
      </p:sp>
      <p:grpSp>
        <p:nvGrpSpPr>
          <p:cNvPr name="Group 29" id="29"/>
          <p:cNvGrpSpPr/>
          <p:nvPr/>
        </p:nvGrpSpPr>
        <p:grpSpPr>
          <a:xfrm rot="0">
            <a:off x="5909537" y="8399083"/>
            <a:ext cx="6468926" cy="859217"/>
            <a:chOff x="0" y="0"/>
            <a:chExt cx="1703750" cy="226296"/>
          </a:xfrm>
        </p:grpSpPr>
        <p:sp>
          <p:nvSpPr>
            <p:cNvPr name="Freeform 30" id="30"/>
            <p:cNvSpPr/>
            <p:nvPr/>
          </p:nvSpPr>
          <p:spPr>
            <a:xfrm flipH="false" flipV="false" rot="0">
              <a:off x="0" y="0"/>
              <a:ext cx="1703750" cy="226296"/>
            </a:xfrm>
            <a:custGeom>
              <a:avLst/>
              <a:gdLst/>
              <a:ahLst/>
              <a:cxnLst/>
              <a:rect r="r" b="b" t="t" l="l"/>
              <a:pathLst>
                <a:path h="226296" w="1703750">
                  <a:moveTo>
                    <a:pt x="113148" y="0"/>
                  </a:moveTo>
                  <a:lnTo>
                    <a:pt x="1590602" y="0"/>
                  </a:lnTo>
                  <a:cubicBezTo>
                    <a:pt x="1653092" y="0"/>
                    <a:pt x="1703750" y="50658"/>
                    <a:pt x="1703750" y="113148"/>
                  </a:cubicBezTo>
                  <a:lnTo>
                    <a:pt x="1703750" y="113148"/>
                  </a:lnTo>
                  <a:cubicBezTo>
                    <a:pt x="1703750" y="175638"/>
                    <a:pt x="1653092" y="226296"/>
                    <a:pt x="1590602" y="226296"/>
                  </a:cubicBezTo>
                  <a:lnTo>
                    <a:pt x="113148" y="226296"/>
                  </a:lnTo>
                  <a:cubicBezTo>
                    <a:pt x="50658" y="226296"/>
                    <a:pt x="0" y="175638"/>
                    <a:pt x="0" y="113148"/>
                  </a:cubicBezTo>
                  <a:lnTo>
                    <a:pt x="0" y="113148"/>
                  </a:lnTo>
                  <a:cubicBezTo>
                    <a:pt x="0" y="50658"/>
                    <a:pt x="50658" y="0"/>
                    <a:pt x="113148" y="0"/>
                  </a:cubicBezTo>
                  <a:close/>
                </a:path>
              </a:pathLst>
            </a:custGeom>
            <a:solidFill>
              <a:srgbClr val="B2C072"/>
            </a:solidFill>
            <a:ln w="47625" cap="rnd">
              <a:solidFill>
                <a:srgbClr val="000000"/>
              </a:solidFill>
              <a:prstDash val="solid"/>
              <a:round/>
            </a:ln>
          </p:spPr>
        </p:sp>
        <p:sp>
          <p:nvSpPr>
            <p:cNvPr name="TextBox 31" id="31"/>
            <p:cNvSpPr txBox="true"/>
            <p:nvPr/>
          </p:nvSpPr>
          <p:spPr>
            <a:xfrm>
              <a:off x="0" y="-57150"/>
              <a:ext cx="1703750" cy="283446"/>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2829082" y="8487379"/>
            <a:ext cx="12629836" cy="606425"/>
          </a:xfrm>
          <a:prstGeom prst="rect">
            <a:avLst/>
          </a:prstGeom>
        </p:spPr>
        <p:txBody>
          <a:bodyPr anchor="t" rtlCol="false" tIns="0" lIns="0" bIns="0" rIns="0">
            <a:spAutoFit/>
          </a:bodyPr>
          <a:lstStyle/>
          <a:p>
            <a:pPr algn="ctr">
              <a:lnSpc>
                <a:spcPts val="4900"/>
              </a:lnSpc>
            </a:pPr>
            <a:r>
              <a:rPr lang="en-US" sz="3500">
                <a:solidFill>
                  <a:srgbClr val="000000"/>
                </a:solidFill>
                <a:latin typeface="BM Hanna"/>
                <a:ea typeface="BM Hanna"/>
                <a:cs typeface="BM Hanna"/>
                <a:sym typeface="BM Hanna"/>
              </a:rPr>
              <a:t>Webs Trabajos Remotos</a:t>
            </a:r>
          </a:p>
        </p:txBody>
      </p:sp>
      <p:sp>
        <p:nvSpPr>
          <p:cNvPr name="Freeform 33" id="33"/>
          <p:cNvSpPr/>
          <p:nvPr/>
        </p:nvSpPr>
        <p:spPr>
          <a:xfrm flipH="false" flipV="true" rot="0">
            <a:off x="15083362" y="-2011065"/>
            <a:ext cx="5041103" cy="4114800"/>
          </a:xfrm>
          <a:custGeom>
            <a:avLst/>
            <a:gdLst/>
            <a:ahLst/>
            <a:cxnLst/>
            <a:rect r="r" b="b" t="t" l="l"/>
            <a:pathLst>
              <a:path h="4114800" w="5041103">
                <a:moveTo>
                  <a:pt x="0" y="4114800"/>
                </a:moveTo>
                <a:lnTo>
                  <a:pt x="5041102" y="4114800"/>
                </a:lnTo>
                <a:lnTo>
                  <a:pt x="5041102" y="0"/>
                </a:lnTo>
                <a:lnTo>
                  <a:pt x="0" y="0"/>
                </a:lnTo>
                <a:lnTo>
                  <a:pt x="0" y="411480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true" flipV="true" rot="0">
            <a:off x="-1491851" y="-2011065"/>
            <a:ext cx="5041103" cy="4114800"/>
          </a:xfrm>
          <a:custGeom>
            <a:avLst/>
            <a:gdLst/>
            <a:ahLst/>
            <a:cxnLst/>
            <a:rect r="r" b="b" t="t" l="l"/>
            <a:pathLst>
              <a:path h="4114800" w="5041103">
                <a:moveTo>
                  <a:pt x="5041102" y="4114800"/>
                </a:moveTo>
                <a:lnTo>
                  <a:pt x="0" y="4114800"/>
                </a:lnTo>
                <a:lnTo>
                  <a:pt x="0" y="0"/>
                </a:lnTo>
                <a:lnTo>
                  <a:pt x="5041102" y="0"/>
                </a:lnTo>
                <a:lnTo>
                  <a:pt x="5041102" y="411480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false" flipV="false" rot="0">
            <a:off x="6231428" y="8603660"/>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4">
              <a:extLst>
                <a:ext uri="{96DAC541-7B7A-43D3-8B79-37D633B846F1}">
                  <asvg:svgBlip xmlns:asvg="http://schemas.microsoft.com/office/drawing/2016/SVG/main" r:embed="rId15"/>
                </a:ext>
              </a:extLst>
            </a:blip>
            <a:stretch>
              <a:fillRect l="-28336" t="-99659" r="-488942" b="-481477"/>
            </a:stretch>
          </a:blipFill>
        </p:spPr>
      </p:sp>
      <p:sp>
        <p:nvSpPr>
          <p:cNvPr name="Freeform 36" id="36"/>
          <p:cNvSpPr/>
          <p:nvPr/>
        </p:nvSpPr>
        <p:spPr>
          <a:xfrm flipH="false" flipV="false" rot="0">
            <a:off x="11606509" y="8603660"/>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4">
              <a:extLst>
                <a:ext uri="{96DAC541-7B7A-43D3-8B79-37D633B846F1}">
                  <asvg:svgBlip xmlns:asvg="http://schemas.microsoft.com/office/drawing/2016/SVG/main" r:embed="rId15"/>
                </a:ext>
              </a:extLst>
            </a:blip>
            <a:stretch>
              <a:fillRect l="-28336" t="-99659" r="-488942" b="-481477"/>
            </a:stretch>
          </a:blipFill>
        </p:spPr>
      </p:sp>
      <p:sp>
        <p:nvSpPr>
          <p:cNvPr name="TextBox 37" id="37"/>
          <p:cNvSpPr txBox="true"/>
          <p:nvPr/>
        </p:nvSpPr>
        <p:spPr>
          <a:xfrm rot="0">
            <a:off x="15163099" y="4810630"/>
            <a:ext cx="3274257"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AngelList</a:t>
            </a:r>
          </a:p>
        </p:txBody>
      </p:sp>
      <p:sp>
        <p:nvSpPr>
          <p:cNvPr name="TextBox 38" id="38"/>
          <p:cNvSpPr txBox="true"/>
          <p:nvPr/>
        </p:nvSpPr>
        <p:spPr>
          <a:xfrm rot="0">
            <a:off x="15163099" y="6248645"/>
            <a:ext cx="338386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FlexJobs</a:t>
            </a:r>
          </a:p>
        </p:txBody>
      </p:sp>
      <p:sp>
        <p:nvSpPr>
          <p:cNvPr name="Freeform 39" id="39"/>
          <p:cNvSpPr/>
          <p:nvPr/>
        </p:nvSpPr>
        <p:spPr>
          <a:xfrm flipH="false" flipV="false" rot="0">
            <a:off x="14206318" y="4926911"/>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0">
              <a:extLst>
                <a:ext uri="{96DAC541-7B7A-43D3-8B79-37D633B846F1}">
                  <asvg:svgBlip xmlns:asvg="http://schemas.microsoft.com/office/drawing/2016/SVG/main" r:embed="rId11"/>
                </a:ext>
              </a:extLst>
            </a:blip>
            <a:stretch>
              <a:fillRect l="-28336" t="-99659" r="-488942" b="-481477"/>
            </a:stretch>
          </a:blipFill>
        </p:spPr>
      </p:sp>
      <p:sp>
        <p:nvSpPr>
          <p:cNvPr name="Freeform 40" id="40"/>
          <p:cNvSpPr/>
          <p:nvPr/>
        </p:nvSpPr>
        <p:spPr>
          <a:xfrm flipH="false" flipV="false" rot="0">
            <a:off x="14206318" y="6364926"/>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8">
              <a:extLst>
                <a:ext uri="{96DAC541-7B7A-43D3-8B79-37D633B846F1}">
                  <asvg:svgBlip xmlns:asvg="http://schemas.microsoft.com/office/drawing/2016/SVG/main" r:embed="rId9"/>
                </a:ext>
              </a:extLst>
            </a:blip>
            <a:stretch>
              <a:fillRect l="-28336" t="-99659" r="-488942" b="-481477"/>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1245615" y="-353651"/>
            <a:ext cx="10389615" cy="10994302"/>
          </a:xfrm>
          <a:custGeom>
            <a:avLst/>
            <a:gdLst/>
            <a:ahLst/>
            <a:cxnLst/>
            <a:rect r="r" b="b" t="t" l="l"/>
            <a:pathLst>
              <a:path h="10994302" w="10389615">
                <a:moveTo>
                  <a:pt x="0" y="0"/>
                </a:moveTo>
                <a:lnTo>
                  <a:pt x="10389615" y="0"/>
                </a:lnTo>
                <a:lnTo>
                  <a:pt x="10389615" y="10994302"/>
                </a:lnTo>
                <a:lnTo>
                  <a:pt x="0" y="10994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144000" y="-353651"/>
            <a:ext cx="10389615" cy="10994302"/>
          </a:xfrm>
          <a:custGeom>
            <a:avLst/>
            <a:gdLst/>
            <a:ahLst/>
            <a:cxnLst/>
            <a:rect r="r" b="b" t="t" l="l"/>
            <a:pathLst>
              <a:path h="10994302" w="10389615">
                <a:moveTo>
                  <a:pt x="10389615" y="0"/>
                </a:moveTo>
                <a:lnTo>
                  <a:pt x="0" y="0"/>
                </a:lnTo>
                <a:lnTo>
                  <a:pt x="0" y="10994302"/>
                </a:lnTo>
                <a:lnTo>
                  <a:pt x="10389615" y="10994302"/>
                </a:lnTo>
                <a:lnTo>
                  <a:pt x="103896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33842" y="7699192"/>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91736" y="7699192"/>
            <a:ext cx="4145894" cy="4114800"/>
          </a:xfrm>
          <a:custGeom>
            <a:avLst/>
            <a:gdLst/>
            <a:ahLst/>
            <a:cxnLst/>
            <a:rect r="r" b="b" t="t" l="l"/>
            <a:pathLst>
              <a:path h="4114800" w="4145894">
                <a:moveTo>
                  <a:pt x="4145894" y="0"/>
                </a:moveTo>
                <a:lnTo>
                  <a:pt x="0" y="0"/>
                </a:lnTo>
                <a:lnTo>
                  <a:pt x="0" y="4114800"/>
                </a:lnTo>
                <a:lnTo>
                  <a:pt x="4145894" y="4114800"/>
                </a:lnTo>
                <a:lnTo>
                  <a:pt x="41458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96971" y="1482867"/>
            <a:ext cx="923850" cy="1539751"/>
          </a:xfrm>
          <a:custGeom>
            <a:avLst/>
            <a:gdLst/>
            <a:ahLst/>
            <a:cxnLst/>
            <a:rect r="r" b="b" t="t" l="l"/>
            <a:pathLst>
              <a:path h="1539751" w="923850">
                <a:moveTo>
                  <a:pt x="0" y="0"/>
                </a:moveTo>
                <a:lnTo>
                  <a:pt x="923851" y="0"/>
                </a:lnTo>
                <a:lnTo>
                  <a:pt x="923851" y="1539751"/>
                </a:lnTo>
                <a:lnTo>
                  <a:pt x="0" y="1539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13371627" y="1319455"/>
            <a:ext cx="941137" cy="1568561"/>
          </a:xfrm>
          <a:custGeom>
            <a:avLst/>
            <a:gdLst/>
            <a:ahLst/>
            <a:cxnLst/>
            <a:rect r="r" b="b" t="t" l="l"/>
            <a:pathLst>
              <a:path h="1568561" w="941137">
                <a:moveTo>
                  <a:pt x="941137" y="0"/>
                </a:moveTo>
                <a:lnTo>
                  <a:pt x="0" y="0"/>
                </a:lnTo>
                <a:lnTo>
                  <a:pt x="0" y="1568561"/>
                </a:lnTo>
                <a:lnTo>
                  <a:pt x="941137" y="1568561"/>
                </a:lnTo>
                <a:lnTo>
                  <a:pt x="9411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525845" y="2605301"/>
            <a:ext cx="2482183" cy="834634"/>
          </a:xfrm>
          <a:custGeom>
            <a:avLst/>
            <a:gdLst/>
            <a:ahLst/>
            <a:cxnLst/>
            <a:rect r="r" b="b" t="t" l="l"/>
            <a:pathLst>
              <a:path h="834634" w="2482183">
                <a:moveTo>
                  <a:pt x="2482183" y="834634"/>
                </a:moveTo>
                <a:lnTo>
                  <a:pt x="0" y="834634"/>
                </a:lnTo>
                <a:lnTo>
                  <a:pt x="0" y="0"/>
                </a:lnTo>
                <a:lnTo>
                  <a:pt x="2482183" y="0"/>
                </a:lnTo>
                <a:lnTo>
                  <a:pt x="2482183" y="83463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0">
            <a:off x="15083362" y="-2011065"/>
            <a:ext cx="5041103" cy="4114800"/>
          </a:xfrm>
          <a:custGeom>
            <a:avLst/>
            <a:gdLst/>
            <a:ahLst/>
            <a:cxnLst/>
            <a:rect r="r" b="b" t="t" l="l"/>
            <a:pathLst>
              <a:path h="4114800" w="5041103">
                <a:moveTo>
                  <a:pt x="0" y="4114800"/>
                </a:moveTo>
                <a:lnTo>
                  <a:pt x="5041102" y="4114800"/>
                </a:lnTo>
                <a:lnTo>
                  <a:pt x="5041102"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91851" y="-2011065"/>
            <a:ext cx="5041103" cy="4114800"/>
          </a:xfrm>
          <a:custGeom>
            <a:avLst/>
            <a:gdLst/>
            <a:ahLst/>
            <a:cxnLst/>
            <a:rect r="r" b="b" t="t" l="l"/>
            <a:pathLst>
              <a:path h="4114800" w="5041103">
                <a:moveTo>
                  <a:pt x="5041102" y="4114800"/>
                </a:moveTo>
                <a:lnTo>
                  <a:pt x="0" y="4114800"/>
                </a:lnTo>
                <a:lnTo>
                  <a:pt x="0" y="0"/>
                </a:lnTo>
                <a:lnTo>
                  <a:pt x="5041102" y="0"/>
                </a:lnTo>
                <a:lnTo>
                  <a:pt x="5041102"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true" rot="0">
            <a:off x="16219577" y="2605301"/>
            <a:ext cx="2482183" cy="834634"/>
          </a:xfrm>
          <a:custGeom>
            <a:avLst/>
            <a:gdLst/>
            <a:ahLst/>
            <a:cxnLst/>
            <a:rect r="r" b="b" t="t" l="l"/>
            <a:pathLst>
              <a:path h="834634" w="2482183">
                <a:moveTo>
                  <a:pt x="0" y="834634"/>
                </a:moveTo>
                <a:lnTo>
                  <a:pt x="2482182" y="834634"/>
                </a:lnTo>
                <a:lnTo>
                  <a:pt x="2482182" y="0"/>
                </a:lnTo>
                <a:lnTo>
                  <a:pt x="0" y="0"/>
                </a:lnTo>
                <a:lnTo>
                  <a:pt x="0" y="834634"/>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33734" y="4421197"/>
            <a:ext cx="7475163" cy="859217"/>
            <a:chOff x="0" y="0"/>
            <a:chExt cx="1968767" cy="226296"/>
          </a:xfrm>
        </p:grpSpPr>
        <p:sp>
          <p:nvSpPr>
            <p:cNvPr name="Freeform 13" id="13"/>
            <p:cNvSpPr/>
            <p:nvPr/>
          </p:nvSpPr>
          <p:spPr>
            <a:xfrm flipH="false" flipV="false" rot="0">
              <a:off x="0" y="0"/>
              <a:ext cx="1968767" cy="226296"/>
            </a:xfrm>
            <a:custGeom>
              <a:avLst/>
              <a:gdLst/>
              <a:ahLst/>
              <a:cxnLst/>
              <a:rect r="r" b="b" t="t" l="l"/>
              <a:pathLst>
                <a:path h="226296" w="1968767">
                  <a:moveTo>
                    <a:pt x="101497" y="0"/>
                  </a:moveTo>
                  <a:lnTo>
                    <a:pt x="1867270" y="0"/>
                  </a:lnTo>
                  <a:cubicBezTo>
                    <a:pt x="1894189" y="0"/>
                    <a:pt x="1920005" y="10693"/>
                    <a:pt x="1939039" y="29728"/>
                  </a:cubicBezTo>
                  <a:cubicBezTo>
                    <a:pt x="1958074" y="48762"/>
                    <a:pt x="1968767" y="74578"/>
                    <a:pt x="1968767" y="101497"/>
                  </a:cubicBezTo>
                  <a:lnTo>
                    <a:pt x="1968767" y="124799"/>
                  </a:lnTo>
                  <a:cubicBezTo>
                    <a:pt x="1968767" y="151717"/>
                    <a:pt x="1958074" y="177534"/>
                    <a:pt x="1939039" y="196568"/>
                  </a:cubicBezTo>
                  <a:cubicBezTo>
                    <a:pt x="1920005" y="215602"/>
                    <a:pt x="1894189" y="226296"/>
                    <a:pt x="1867270" y="226296"/>
                  </a:cubicBezTo>
                  <a:lnTo>
                    <a:pt x="101497" y="226296"/>
                  </a:lnTo>
                  <a:cubicBezTo>
                    <a:pt x="74578" y="226296"/>
                    <a:pt x="48762" y="215602"/>
                    <a:pt x="29728" y="196568"/>
                  </a:cubicBezTo>
                  <a:cubicBezTo>
                    <a:pt x="10693" y="177534"/>
                    <a:pt x="0" y="151717"/>
                    <a:pt x="0" y="124799"/>
                  </a:cubicBezTo>
                  <a:lnTo>
                    <a:pt x="0" y="101497"/>
                  </a:lnTo>
                  <a:cubicBezTo>
                    <a:pt x="0" y="74578"/>
                    <a:pt x="10693" y="48762"/>
                    <a:pt x="29728" y="29728"/>
                  </a:cubicBezTo>
                  <a:cubicBezTo>
                    <a:pt x="48762" y="10693"/>
                    <a:pt x="74578" y="0"/>
                    <a:pt x="101497" y="0"/>
                  </a:cubicBezTo>
                  <a:close/>
                </a:path>
              </a:pathLst>
            </a:custGeom>
            <a:solidFill>
              <a:srgbClr val="9DC7E7"/>
            </a:solidFill>
            <a:ln w="47625" cap="rnd">
              <a:solidFill>
                <a:srgbClr val="000000"/>
              </a:solidFill>
              <a:prstDash val="solid"/>
              <a:round/>
            </a:ln>
          </p:spPr>
        </p:sp>
        <p:sp>
          <p:nvSpPr>
            <p:cNvPr name="TextBox 14" id="14"/>
            <p:cNvSpPr txBox="true"/>
            <p:nvPr/>
          </p:nvSpPr>
          <p:spPr>
            <a:xfrm>
              <a:off x="0" y="-57150"/>
              <a:ext cx="1968767" cy="283446"/>
            </a:xfrm>
            <a:prstGeom prst="rect">
              <a:avLst/>
            </a:prstGeom>
          </p:spPr>
          <p:txBody>
            <a:bodyPr anchor="ctr" rtlCol="false" tIns="50800" lIns="50800" bIns="50800" rIns="50800"/>
            <a:lstStyle/>
            <a:p>
              <a:pPr algn="ctr">
                <a:lnSpc>
                  <a:spcPts val="3079"/>
                </a:lnSpc>
              </a:pPr>
            </a:p>
          </p:txBody>
        </p:sp>
      </p:grpSp>
      <p:sp>
        <p:nvSpPr>
          <p:cNvPr name="TextBox 15" id="15"/>
          <p:cNvSpPr txBox="true"/>
          <p:nvPr/>
        </p:nvSpPr>
        <p:spPr>
          <a:xfrm rot="0">
            <a:off x="1423952" y="4635858"/>
            <a:ext cx="6640140" cy="382270"/>
          </a:xfrm>
          <a:prstGeom prst="rect">
            <a:avLst/>
          </a:prstGeom>
        </p:spPr>
        <p:txBody>
          <a:bodyPr anchor="t" rtlCol="false" tIns="0" lIns="0" bIns="0" rIns="0">
            <a:spAutoFit/>
          </a:bodyPr>
          <a:lstStyle/>
          <a:p>
            <a:pPr algn="l">
              <a:lnSpc>
                <a:spcPts val="3079"/>
              </a:lnSpc>
            </a:pPr>
            <a:r>
              <a:rPr lang="en-US" sz="2199">
                <a:solidFill>
                  <a:srgbClr val="000000"/>
                </a:solidFill>
                <a:latin typeface="BM Hanna"/>
                <a:ea typeface="BM Hanna"/>
                <a:cs typeface="BM Hanna"/>
                <a:sym typeface="BM Hanna"/>
              </a:rPr>
              <a:t>OTROS MEDIOS DE BÚSQUEDA</a:t>
            </a:r>
          </a:p>
        </p:txBody>
      </p:sp>
      <p:grpSp>
        <p:nvGrpSpPr>
          <p:cNvPr name="Group 16" id="16"/>
          <p:cNvGrpSpPr/>
          <p:nvPr/>
        </p:nvGrpSpPr>
        <p:grpSpPr>
          <a:xfrm rot="0">
            <a:off x="9736827" y="4421197"/>
            <a:ext cx="7475163" cy="859217"/>
            <a:chOff x="0" y="0"/>
            <a:chExt cx="1968767" cy="226296"/>
          </a:xfrm>
        </p:grpSpPr>
        <p:sp>
          <p:nvSpPr>
            <p:cNvPr name="Freeform 17" id="17"/>
            <p:cNvSpPr/>
            <p:nvPr/>
          </p:nvSpPr>
          <p:spPr>
            <a:xfrm flipH="false" flipV="false" rot="0">
              <a:off x="0" y="0"/>
              <a:ext cx="1968767" cy="226296"/>
            </a:xfrm>
            <a:custGeom>
              <a:avLst/>
              <a:gdLst/>
              <a:ahLst/>
              <a:cxnLst/>
              <a:rect r="r" b="b" t="t" l="l"/>
              <a:pathLst>
                <a:path h="226296" w="1968767">
                  <a:moveTo>
                    <a:pt x="101497" y="0"/>
                  </a:moveTo>
                  <a:lnTo>
                    <a:pt x="1867270" y="0"/>
                  </a:lnTo>
                  <a:cubicBezTo>
                    <a:pt x="1894189" y="0"/>
                    <a:pt x="1920005" y="10693"/>
                    <a:pt x="1939039" y="29728"/>
                  </a:cubicBezTo>
                  <a:cubicBezTo>
                    <a:pt x="1958074" y="48762"/>
                    <a:pt x="1968767" y="74578"/>
                    <a:pt x="1968767" y="101497"/>
                  </a:cubicBezTo>
                  <a:lnTo>
                    <a:pt x="1968767" y="124799"/>
                  </a:lnTo>
                  <a:cubicBezTo>
                    <a:pt x="1968767" y="151717"/>
                    <a:pt x="1958074" y="177534"/>
                    <a:pt x="1939039" y="196568"/>
                  </a:cubicBezTo>
                  <a:cubicBezTo>
                    <a:pt x="1920005" y="215602"/>
                    <a:pt x="1894189" y="226296"/>
                    <a:pt x="1867270" y="226296"/>
                  </a:cubicBezTo>
                  <a:lnTo>
                    <a:pt x="101497" y="226296"/>
                  </a:lnTo>
                  <a:cubicBezTo>
                    <a:pt x="74578" y="226296"/>
                    <a:pt x="48762" y="215602"/>
                    <a:pt x="29728" y="196568"/>
                  </a:cubicBezTo>
                  <a:cubicBezTo>
                    <a:pt x="10693" y="177534"/>
                    <a:pt x="0" y="151717"/>
                    <a:pt x="0" y="124799"/>
                  </a:cubicBezTo>
                  <a:lnTo>
                    <a:pt x="0" y="101497"/>
                  </a:lnTo>
                  <a:cubicBezTo>
                    <a:pt x="0" y="74578"/>
                    <a:pt x="10693" y="48762"/>
                    <a:pt x="29728" y="29728"/>
                  </a:cubicBezTo>
                  <a:cubicBezTo>
                    <a:pt x="48762" y="10693"/>
                    <a:pt x="74578" y="0"/>
                    <a:pt x="101497" y="0"/>
                  </a:cubicBezTo>
                  <a:close/>
                </a:path>
              </a:pathLst>
            </a:custGeom>
            <a:solidFill>
              <a:srgbClr val="9DC7E7"/>
            </a:solidFill>
            <a:ln w="47625" cap="rnd">
              <a:solidFill>
                <a:srgbClr val="000000"/>
              </a:solidFill>
              <a:prstDash val="solid"/>
              <a:round/>
            </a:ln>
          </p:spPr>
        </p:sp>
        <p:sp>
          <p:nvSpPr>
            <p:cNvPr name="TextBox 18" id="18"/>
            <p:cNvSpPr txBox="true"/>
            <p:nvPr/>
          </p:nvSpPr>
          <p:spPr>
            <a:xfrm>
              <a:off x="0" y="-57150"/>
              <a:ext cx="1968767" cy="283446"/>
            </a:xfrm>
            <a:prstGeom prst="rect">
              <a:avLst/>
            </a:prstGeom>
          </p:spPr>
          <p:txBody>
            <a:bodyPr anchor="ctr" rtlCol="false" tIns="50800" lIns="50800" bIns="50800" rIns="50800"/>
            <a:lstStyle/>
            <a:p>
              <a:pPr algn="ctr">
                <a:lnSpc>
                  <a:spcPts val="3079"/>
                </a:lnSpc>
              </a:pPr>
            </a:p>
          </p:txBody>
        </p:sp>
      </p:grpSp>
      <p:sp>
        <p:nvSpPr>
          <p:cNvPr name="TextBox 19" id="19"/>
          <p:cNvSpPr txBox="true"/>
          <p:nvPr/>
        </p:nvSpPr>
        <p:spPr>
          <a:xfrm rot="0">
            <a:off x="10165565" y="4642843"/>
            <a:ext cx="6528685" cy="358775"/>
          </a:xfrm>
          <a:prstGeom prst="rect">
            <a:avLst/>
          </a:prstGeom>
        </p:spPr>
        <p:txBody>
          <a:bodyPr anchor="t" rtlCol="false" tIns="0" lIns="0" bIns="0" rIns="0">
            <a:spAutoFit/>
          </a:bodyPr>
          <a:lstStyle/>
          <a:p>
            <a:pPr algn="l">
              <a:lnSpc>
                <a:spcPts val="2800"/>
              </a:lnSpc>
            </a:pPr>
            <a:r>
              <a:rPr lang="en-US" sz="2000">
                <a:solidFill>
                  <a:srgbClr val="000000"/>
                </a:solidFill>
                <a:latin typeface="BM Hanna"/>
                <a:ea typeface="BM Hanna"/>
                <a:cs typeface="BM Hanna"/>
                <a:sym typeface="BM Hanna"/>
              </a:rPr>
              <a:t>PRIORIZANDO EL ESPAÑOL</a:t>
            </a:r>
          </a:p>
        </p:txBody>
      </p:sp>
      <p:grpSp>
        <p:nvGrpSpPr>
          <p:cNvPr name="Group 20" id="20"/>
          <p:cNvGrpSpPr/>
          <p:nvPr/>
        </p:nvGrpSpPr>
        <p:grpSpPr>
          <a:xfrm rot="0">
            <a:off x="1489652" y="6112344"/>
            <a:ext cx="4869978" cy="3145956"/>
            <a:chOff x="0" y="0"/>
            <a:chExt cx="1282628" cy="828565"/>
          </a:xfrm>
        </p:grpSpPr>
        <p:sp>
          <p:nvSpPr>
            <p:cNvPr name="Freeform 21" id="21"/>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22" id="22"/>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1028700" y="5682735"/>
            <a:ext cx="3218424" cy="859217"/>
            <a:chOff x="0" y="0"/>
            <a:chExt cx="847651" cy="226296"/>
          </a:xfrm>
        </p:grpSpPr>
        <p:sp>
          <p:nvSpPr>
            <p:cNvPr name="Freeform 24" id="24"/>
            <p:cNvSpPr/>
            <p:nvPr/>
          </p:nvSpPr>
          <p:spPr>
            <a:xfrm flipH="false" flipV="false" rot="0">
              <a:off x="0" y="0"/>
              <a:ext cx="847651" cy="226296"/>
            </a:xfrm>
            <a:custGeom>
              <a:avLst/>
              <a:gdLst/>
              <a:ahLst/>
              <a:cxnLst/>
              <a:rect r="r" b="b" t="t" l="l"/>
              <a:pathLst>
                <a:path h="226296" w="847651">
                  <a:moveTo>
                    <a:pt x="113148" y="0"/>
                  </a:moveTo>
                  <a:lnTo>
                    <a:pt x="734503" y="0"/>
                  </a:lnTo>
                  <a:cubicBezTo>
                    <a:pt x="796993" y="0"/>
                    <a:pt x="847651" y="50658"/>
                    <a:pt x="847651" y="113148"/>
                  </a:cubicBezTo>
                  <a:lnTo>
                    <a:pt x="847651" y="113148"/>
                  </a:lnTo>
                  <a:cubicBezTo>
                    <a:pt x="847651" y="175638"/>
                    <a:pt x="796993" y="226296"/>
                    <a:pt x="734503"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25" id="25"/>
            <p:cNvSpPr txBox="true"/>
            <p:nvPr/>
          </p:nvSpPr>
          <p:spPr>
            <a:xfrm>
              <a:off x="0" y="-57150"/>
              <a:ext cx="847651" cy="283446"/>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1797290" y="6569544"/>
            <a:ext cx="4303806" cy="2334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Twitter ha integrado una sección de empleos donde puedes encontrar ofertas laborales compartidas por empresas y reclutadores, así como conectar con profesionales del sector.</a:t>
            </a:r>
          </a:p>
        </p:txBody>
      </p:sp>
      <p:sp>
        <p:nvSpPr>
          <p:cNvPr name="TextBox 27" id="27"/>
          <p:cNvSpPr txBox="true"/>
          <p:nvPr/>
        </p:nvSpPr>
        <p:spPr>
          <a:xfrm rot="0">
            <a:off x="1870613"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X (Twitter)</a:t>
            </a:r>
          </a:p>
        </p:txBody>
      </p:sp>
      <p:sp>
        <p:nvSpPr>
          <p:cNvPr name="Freeform 28" id="28"/>
          <p:cNvSpPr/>
          <p:nvPr/>
        </p:nvSpPr>
        <p:spPr>
          <a:xfrm flipH="false" flipV="false" rot="0">
            <a:off x="1253732" y="5887312"/>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grpSp>
        <p:nvGrpSpPr>
          <p:cNvPr name="Group 29" id="29"/>
          <p:cNvGrpSpPr/>
          <p:nvPr/>
        </p:nvGrpSpPr>
        <p:grpSpPr>
          <a:xfrm rot="0">
            <a:off x="5686971" y="1028700"/>
            <a:ext cx="6914059" cy="1653549"/>
            <a:chOff x="0" y="0"/>
            <a:chExt cx="1820987" cy="435503"/>
          </a:xfrm>
        </p:grpSpPr>
        <p:sp>
          <p:nvSpPr>
            <p:cNvPr name="Freeform 30" id="30"/>
            <p:cNvSpPr/>
            <p:nvPr/>
          </p:nvSpPr>
          <p:spPr>
            <a:xfrm flipH="false" flipV="false" rot="0">
              <a:off x="0" y="0"/>
              <a:ext cx="1820987" cy="435503"/>
            </a:xfrm>
            <a:custGeom>
              <a:avLst/>
              <a:gdLst/>
              <a:ahLst/>
              <a:cxnLst/>
              <a:rect r="r" b="b" t="t" l="l"/>
              <a:pathLst>
                <a:path h="435503" w="1820987">
                  <a:moveTo>
                    <a:pt x="109734" y="0"/>
                  </a:moveTo>
                  <a:lnTo>
                    <a:pt x="1711253" y="0"/>
                  </a:lnTo>
                  <a:cubicBezTo>
                    <a:pt x="1740356" y="0"/>
                    <a:pt x="1768267" y="11561"/>
                    <a:pt x="1788846" y="32140"/>
                  </a:cubicBezTo>
                  <a:cubicBezTo>
                    <a:pt x="1809425" y="52720"/>
                    <a:pt x="1820987" y="80631"/>
                    <a:pt x="1820987" y="109734"/>
                  </a:cubicBezTo>
                  <a:lnTo>
                    <a:pt x="1820987" y="325769"/>
                  </a:lnTo>
                  <a:cubicBezTo>
                    <a:pt x="1820987" y="354872"/>
                    <a:pt x="1809425" y="382783"/>
                    <a:pt x="1788846" y="403362"/>
                  </a:cubicBezTo>
                  <a:cubicBezTo>
                    <a:pt x="1768267" y="423941"/>
                    <a:pt x="1740356" y="435503"/>
                    <a:pt x="1711253" y="435503"/>
                  </a:cubicBezTo>
                  <a:lnTo>
                    <a:pt x="109734" y="435503"/>
                  </a:lnTo>
                  <a:cubicBezTo>
                    <a:pt x="80631" y="435503"/>
                    <a:pt x="52720" y="423941"/>
                    <a:pt x="32140" y="403362"/>
                  </a:cubicBezTo>
                  <a:cubicBezTo>
                    <a:pt x="11561" y="382783"/>
                    <a:pt x="0" y="354872"/>
                    <a:pt x="0" y="325769"/>
                  </a:cubicBezTo>
                  <a:lnTo>
                    <a:pt x="0" y="109734"/>
                  </a:lnTo>
                  <a:cubicBezTo>
                    <a:pt x="0" y="80631"/>
                    <a:pt x="11561" y="52720"/>
                    <a:pt x="32140" y="32140"/>
                  </a:cubicBezTo>
                  <a:cubicBezTo>
                    <a:pt x="52720" y="11561"/>
                    <a:pt x="80631" y="0"/>
                    <a:pt x="109734" y="0"/>
                  </a:cubicBezTo>
                  <a:close/>
                </a:path>
              </a:pathLst>
            </a:custGeom>
            <a:solidFill>
              <a:srgbClr val="9DC7E7"/>
            </a:solidFill>
            <a:ln w="47625" cap="rnd">
              <a:solidFill>
                <a:srgbClr val="000000"/>
              </a:solidFill>
              <a:prstDash val="solid"/>
              <a:round/>
            </a:ln>
          </p:spPr>
        </p:sp>
        <p:sp>
          <p:nvSpPr>
            <p:cNvPr name="TextBox 31" id="31"/>
            <p:cNvSpPr txBox="true"/>
            <p:nvPr/>
          </p:nvSpPr>
          <p:spPr>
            <a:xfrm>
              <a:off x="0" y="-57150"/>
              <a:ext cx="1820987" cy="492653"/>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95964">
            <a:off x="4761293" y="2457935"/>
            <a:ext cx="8765414" cy="1669037"/>
            <a:chOff x="0" y="0"/>
            <a:chExt cx="2308586" cy="439582"/>
          </a:xfrm>
        </p:grpSpPr>
        <p:sp>
          <p:nvSpPr>
            <p:cNvPr name="Freeform 33" id="33"/>
            <p:cNvSpPr/>
            <p:nvPr/>
          </p:nvSpPr>
          <p:spPr>
            <a:xfrm flipH="false" flipV="false" rot="0">
              <a:off x="0" y="0"/>
              <a:ext cx="2308586" cy="439582"/>
            </a:xfrm>
            <a:custGeom>
              <a:avLst/>
              <a:gdLst/>
              <a:ahLst/>
              <a:cxnLst/>
              <a:rect r="r" b="b" t="t" l="l"/>
              <a:pathLst>
                <a:path h="439582" w="2308586">
                  <a:moveTo>
                    <a:pt x="86557" y="0"/>
                  </a:moveTo>
                  <a:lnTo>
                    <a:pt x="2222029" y="0"/>
                  </a:lnTo>
                  <a:cubicBezTo>
                    <a:pt x="2269833" y="0"/>
                    <a:pt x="2308586" y="38753"/>
                    <a:pt x="2308586" y="86557"/>
                  </a:cubicBezTo>
                  <a:lnTo>
                    <a:pt x="2308586" y="353025"/>
                  </a:lnTo>
                  <a:cubicBezTo>
                    <a:pt x="2308586" y="400829"/>
                    <a:pt x="2269833" y="439582"/>
                    <a:pt x="2222029" y="439582"/>
                  </a:cubicBezTo>
                  <a:lnTo>
                    <a:pt x="86557" y="439582"/>
                  </a:lnTo>
                  <a:cubicBezTo>
                    <a:pt x="38753" y="439582"/>
                    <a:pt x="0" y="400829"/>
                    <a:pt x="0" y="353025"/>
                  </a:cubicBezTo>
                  <a:lnTo>
                    <a:pt x="0" y="86557"/>
                  </a:lnTo>
                  <a:cubicBezTo>
                    <a:pt x="0" y="38753"/>
                    <a:pt x="38753" y="0"/>
                    <a:pt x="86557" y="0"/>
                  </a:cubicBezTo>
                  <a:close/>
                </a:path>
              </a:pathLst>
            </a:custGeom>
            <a:solidFill>
              <a:srgbClr val="FCD672"/>
            </a:solidFill>
            <a:ln w="47625" cap="rnd">
              <a:solidFill>
                <a:srgbClr val="000000"/>
              </a:solidFill>
              <a:prstDash val="solid"/>
              <a:round/>
            </a:ln>
          </p:spPr>
        </p:sp>
        <p:sp>
          <p:nvSpPr>
            <p:cNvPr name="TextBox 34" id="34"/>
            <p:cNvSpPr txBox="true"/>
            <p:nvPr/>
          </p:nvSpPr>
          <p:spPr>
            <a:xfrm>
              <a:off x="0" y="-57150"/>
              <a:ext cx="2308586" cy="496732"/>
            </a:xfrm>
            <a:prstGeom prst="rect">
              <a:avLst/>
            </a:prstGeom>
          </p:spPr>
          <p:txBody>
            <a:bodyPr anchor="ctr" rtlCol="false" tIns="50800" lIns="50800" bIns="50800" rIns="50800"/>
            <a:lstStyle/>
            <a:p>
              <a:pPr algn="ctr">
                <a:lnSpc>
                  <a:spcPts val="3079"/>
                </a:lnSpc>
              </a:pPr>
            </a:p>
          </p:txBody>
        </p:sp>
      </p:grpSp>
      <p:sp>
        <p:nvSpPr>
          <p:cNvPr name="TextBox 35" id="35"/>
          <p:cNvSpPr txBox="true"/>
          <p:nvPr/>
        </p:nvSpPr>
        <p:spPr>
          <a:xfrm rot="0">
            <a:off x="7129975" y="799227"/>
            <a:ext cx="3927289" cy="1536706"/>
          </a:xfrm>
          <a:prstGeom prst="rect">
            <a:avLst/>
          </a:prstGeom>
        </p:spPr>
        <p:txBody>
          <a:bodyPr anchor="t" rtlCol="false" tIns="0" lIns="0" bIns="0" rIns="0">
            <a:spAutoFit/>
          </a:bodyPr>
          <a:lstStyle/>
          <a:p>
            <a:pPr algn="ctr">
              <a:lnSpc>
                <a:spcPts val="11899"/>
              </a:lnSpc>
            </a:pPr>
            <a:r>
              <a:rPr lang="en-US" sz="8499">
                <a:solidFill>
                  <a:srgbClr val="FFFAF5"/>
                </a:solidFill>
                <a:latin typeface="MiCracker TH Bold"/>
                <a:ea typeface="MiCracker TH Bold"/>
                <a:cs typeface="MiCracker TH Bold"/>
                <a:sym typeface="MiCracker TH Bold"/>
              </a:rPr>
              <a:t>DONDE</a:t>
            </a:r>
          </a:p>
        </p:txBody>
      </p:sp>
      <p:sp>
        <p:nvSpPr>
          <p:cNvPr name="TextBox 36" id="36"/>
          <p:cNvSpPr txBox="true"/>
          <p:nvPr/>
        </p:nvSpPr>
        <p:spPr>
          <a:xfrm rot="-77359">
            <a:off x="4642922" y="2343021"/>
            <a:ext cx="8997834" cy="1536706"/>
          </a:xfrm>
          <a:prstGeom prst="rect">
            <a:avLst/>
          </a:prstGeom>
        </p:spPr>
        <p:txBody>
          <a:bodyPr anchor="t" rtlCol="false" tIns="0" lIns="0" bIns="0" rIns="0">
            <a:spAutoFit/>
          </a:bodyPr>
          <a:lstStyle/>
          <a:p>
            <a:pPr algn="ctr">
              <a:lnSpc>
                <a:spcPts val="11899"/>
              </a:lnSpc>
            </a:pPr>
            <a:r>
              <a:rPr lang="en-US" sz="8499">
                <a:solidFill>
                  <a:srgbClr val="FFFAF5"/>
                </a:solidFill>
                <a:latin typeface="MiCracker TH Bold"/>
                <a:ea typeface="MiCracker TH Bold"/>
                <a:cs typeface="MiCracker TH Bold"/>
                <a:sym typeface="MiCracker TH Bold"/>
              </a:rPr>
              <a:t>BUSCAR</a:t>
            </a:r>
          </a:p>
        </p:txBody>
      </p:sp>
      <p:grpSp>
        <p:nvGrpSpPr>
          <p:cNvPr name="Group 37" id="37"/>
          <p:cNvGrpSpPr/>
          <p:nvPr/>
        </p:nvGrpSpPr>
        <p:grpSpPr>
          <a:xfrm rot="0">
            <a:off x="6915831" y="6112344"/>
            <a:ext cx="4869978" cy="3145956"/>
            <a:chOff x="0" y="0"/>
            <a:chExt cx="1282628" cy="828565"/>
          </a:xfrm>
        </p:grpSpPr>
        <p:sp>
          <p:nvSpPr>
            <p:cNvPr name="Freeform 38" id="38"/>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39" id="39"/>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40" id="40"/>
          <p:cNvGrpSpPr/>
          <p:nvPr/>
        </p:nvGrpSpPr>
        <p:grpSpPr>
          <a:xfrm rot="0">
            <a:off x="6454880" y="5682735"/>
            <a:ext cx="3218424" cy="859217"/>
            <a:chOff x="0" y="0"/>
            <a:chExt cx="847651" cy="226296"/>
          </a:xfrm>
        </p:grpSpPr>
        <p:sp>
          <p:nvSpPr>
            <p:cNvPr name="Freeform 41" id="41"/>
            <p:cNvSpPr/>
            <p:nvPr/>
          </p:nvSpPr>
          <p:spPr>
            <a:xfrm flipH="false" flipV="false" rot="0">
              <a:off x="0" y="0"/>
              <a:ext cx="847651" cy="226296"/>
            </a:xfrm>
            <a:custGeom>
              <a:avLst/>
              <a:gdLst/>
              <a:ahLst/>
              <a:cxnLst/>
              <a:rect r="r" b="b" t="t" l="l"/>
              <a:pathLst>
                <a:path h="226296" w="847651">
                  <a:moveTo>
                    <a:pt x="113148" y="0"/>
                  </a:moveTo>
                  <a:lnTo>
                    <a:pt x="734503" y="0"/>
                  </a:lnTo>
                  <a:cubicBezTo>
                    <a:pt x="796993" y="0"/>
                    <a:pt x="847651" y="50658"/>
                    <a:pt x="847651" y="113148"/>
                  </a:cubicBezTo>
                  <a:lnTo>
                    <a:pt x="847651" y="113148"/>
                  </a:lnTo>
                  <a:cubicBezTo>
                    <a:pt x="847651" y="175638"/>
                    <a:pt x="796993" y="226296"/>
                    <a:pt x="734503"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42" id="42"/>
            <p:cNvSpPr txBox="true"/>
            <p:nvPr/>
          </p:nvSpPr>
          <p:spPr>
            <a:xfrm>
              <a:off x="0" y="-57150"/>
              <a:ext cx="847651" cy="283446"/>
            </a:xfrm>
            <a:prstGeom prst="rect">
              <a:avLst/>
            </a:prstGeom>
          </p:spPr>
          <p:txBody>
            <a:bodyPr anchor="ctr" rtlCol="false" tIns="50800" lIns="50800" bIns="50800" rIns="50800"/>
            <a:lstStyle/>
            <a:p>
              <a:pPr algn="ctr">
                <a:lnSpc>
                  <a:spcPts val="3079"/>
                </a:lnSpc>
              </a:pPr>
            </a:p>
          </p:txBody>
        </p:sp>
      </p:grpSp>
      <p:sp>
        <p:nvSpPr>
          <p:cNvPr name="TextBox 43" id="43"/>
          <p:cNvSpPr txBox="true"/>
          <p:nvPr/>
        </p:nvSpPr>
        <p:spPr>
          <a:xfrm rot="0">
            <a:off x="7223469" y="6569544"/>
            <a:ext cx="4303806" cy="2334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Unirte a grupos y servidores de Discord dedicados a tecnología te permite interactuar con otros profesionales, compartir oportunidades de empleo y recibir recomendaciones sobre vacantes.</a:t>
            </a:r>
          </a:p>
        </p:txBody>
      </p:sp>
      <p:sp>
        <p:nvSpPr>
          <p:cNvPr name="TextBox 44" id="44"/>
          <p:cNvSpPr txBox="true"/>
          <p:nvPr/>
        </p:nvSpPr>
        <p:spPr>
          <a:xfrm rot="0">
            <a:off x="7282375"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Discord</a:t>
            </a:r>
          </a:p>
        </p:txBody>
      </p:sp>
      <p:sp>
        <p:nvSpPr>
          <p:cNvPr name="Freeform 45" id="45"/>
          <p:cNvSpPr/>
          <p:nvPr/>
        </p:nvSpPr>
        <p:spPr>
          <a:xfrm flipH="false" flipV="false" rot="0">
            <a:off x="6679911" y="5887312"/>
            <a:ext cx="450063" cy="450063"/>
          </a:xfrm>
          <a:custGeom>
            <a:avLst/>
            <a:gdLst/>
            <a:ahLst/>
            <a:cxnLst/>
            <a:rect r="r" b="b" t="t" l="l"/>
            <a:pathLst>
              <a:path h="450063" w="450063">
                <a:moveTo>
                  <a:pt x="0" y="0"/>
                </a:moveTo>
                <a:lnTo>
                  <a:pt x="450064" y="0"/>
                </a:lnTo>
                <a:lnTo>
                  <a:pt x="450064"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grpSp>
        <p:nvGrpSpPr>
          <p:cNvPr name="Group 46" id="46"/>
          <p:cNvGrpSpPr/>
          <p:nvPr/>
        </p:nvGrpSpPr>
        <p:grpSpPr>
          <a:xfrm rot="0">
            <a:off x="12342011" y="6112344"/>
            <a:ext cx="4869978" cy="3145956"/>
            <a:chOff x="0" y="0"/>
            <a:chExt cx="1282628" cy="828565"/>
          </a:xfrm>
        </p:grpSpPr>
        <p:sp>
          <p:nvSpPr>
            <p:cNvPr name="Freeform 47" id="47"/>
            <p:cNvSpPr/>
            <p:nvPr/>
          </p:nvSpPr>
          <p:spPr>
            <a:xfrm flipH="false" flipV="false" rot="0">
              <a:off x="0" y="0"/>
              <a:ext cx="1282628" cy="828565"/>
            </a:xfrm>
            <a:custGeom>
              <a:avLst/>
              <a:gdLst/>
              <a:ahLst/>
              <a:cxnLst/>
              <a:rect r="r" b="b" t="t" l="l"/>
              <a:pathLst>
                <a:path h="828565" w="1282628">
                  <a:moveTo>
                    <a:pt x="79486" y="0"/>
                  </a:moveTo>
                  <a:lnTo>
                    <a:pt x="1203142" y="0"/>
                  </a:lnTo>
                  <a:cubicBezTo>
                    <a:pt x="1247041" y="0"/>
                    <a:pt x="1282628" y="35587"/>
                    <a:pt x="1282628" y="79486"/>
                  </a:cubicBezTo>
                  <a:lnTo>
                    <a:pt x="1282628" y="749078"/>
                  </a:lnTo>
                  <a:cubicBezTo>
                    <a:pt x="1282628" y="792977"/>
                    <a:pt x="1247041" y="828565"/>
                    <a:pt x="1203142" y="828565"/>
                  </a:cubicBezTo>
                  <a:lnTo>
                    <a:pt x="79486" y="828565"/>
                  </a:lnTo>
                  <a:cubicBezTo>
                    <a:pt x="35587" y="828565"/>
                    <a:pt x="0" y="792977"/>
                    <a:pt x="0" y="749078"/>
                  </a:cubicBezTo>
                  <a:lnTo>
                    <a:pt x="0" y="79486"/>
                  </a:lnTo>
                  <a:cubicBezTo>
                    <a:pt x="0" y="35587"/>
                    <a:pt x="35587" y="0"/>
                    <a:pt x="79486" y="0"/>
                  </a:cubicBezTo>
                  <a:close/>
                </a:path>
              </a:pathLst>
            </a:custGeom>
            <a:solidFill>
              <a:srgbClr val="FFD973"/>
            </a:solidFill>
            <a:ln w="38100" cap="rnd">
              <a:solidFill>
                <a:srgbClr val="000000"/>
              </a:solidFill>
              <a:prstDash val="solid"/>
              <a:round/>
            </a:ln>
          </p:spPr>
        </p:sp>
        <p:sp>
          <p:nvSpPr>
            <p:cNvPr name="TextBox 48" id="48"/>
            <p:cNvSpPr txBox="true"/>
            <p:nvPr/>
          </p:nvSpPr>
          <p:spPr>
            <a:xfrm>
              <a:off x="0" y="-57150"/>
              <a:ext cx="1282628" cy="885715"/>
            </a:xfrm>
            <a:prstGeom prst="rect">
              <a:avLst/>
            </a:prstGeom>
          </p:spPr>
          <p:txBody>
            <a:bodyPr anchor="ctr" rtlCol="false" tIns="50800" lIns="50800" bIns="50800" rIns="50800"/>
            <a:lstStyle/>
            <a:p>
              <a:pPr algn="ctr">
                <a:lnSpc>
                  <a:spcPts val="3079"/>
                </a:lnSpc>
              </a:pPr>
            </a:p>
          </p:txBody>
        </p:sp>
      </p:grpSp>
      <p:grpSp>
        <p:nvGrpSpPr>
          <p:cNvPr name="Group 49" id="49"/>
          <p:cNvGrpSpPr/>
          <p:nvPr/>
        </p:nvGrpSpPr>
        <p:grpSpPr>
          <a:xfrm rot="0">
            <a:off x="11881060" y="5682735"/>
            <a:ext cx="3885881" cy="859217"/>
            <a:chOff x="0" y="0"/>
            <a:chExt cx="1023442" cy="226296"/>
          </a:xfrm>
        </p:grpSpPr>
        <p:sp>
          <p:nvSpPr>
            <p:cNvPr name="Freeform 50" id="50"/>
            <p:cNvSpPr/>
            <p:nvPr/>
          </p:nvSpPr>
          <p:spPr>
            <a:xfrm flipH="false" flipV="false" rot="0">
              <a:off x="0" y="0"/>
              <a:ext cx="1023442" cy="226296"/>
            </a:xfrm>
            <a:custGeom>
              <a:avLst/>
              <a:gdLst/>
              <a:ahLst/>
              <a:cxnLst/>
              <a:rect r="r" b="b" t="t" l="l"/>
              <a:pathLst>
                <a:path h="226296" w="1023442">
                  <a:moveTo>
                    <a:pt x="113148" y="0"/>
                  </a:moveTo>
                  <a:lnTo>
                    <a:pt x="910294" y="0"/>
                  </a:lnTo>
                  <a:cubicBezTo>
                    <a:pt x="972784" y="0"/>
                    <a:pt x="1023442" y="50658"/>
                    <a:pt x="1023442" y="113148"/>
                  </a:cubicBezTo>
                  <a:lnTo>
                    <a:pt x="1023442" y="113148"/>
                  </a:lnTo>
                  <a:cubicBezTo>
                    <a:pt x="1023442" y="175638"/>
                    <a:pt x="972784" y="226296"/>
                    <a:pt x="910294" y="226296"/>
                  </a:cubicBezTo>
                  <a:lnTo>
                    <a:pt x="113148" y="226296"/>
                  </a:lnTo>
                  <a:cubicBezTo>
                    <a:pt x="50658" y="226296"/>
                    <a:pt x="0" y="175638"/>
                    <a:pt x="0" y="113148"/>
                  </a:cubicBezTo>
                  <a:lnTo>
                    <a:pt x="0" y="113148"/>
                  </a:lnTo>
                  <a:cubicBezTo>
                    <a:pt x="0" y="50658"/>
                    <a:pt x="50658" y="0"/>
                    <a:pt x="113148" y="0"/>
                  </a:cubicBezTo>
                  <a:close/>
                </a:path>
              </a:pathLst>
            </a:custGeom>
            <a:solidFill>
              <a:srgbClr val="9DC7E7"/>
            </a:solidFill>
            <a:ln w="47625" cap="rnd">
              <a:solidFill>
                <a:srgbClr val="000000"/>
              </a:solidFill>
              <a:prstDash val="solid"/>
              <a:round/>
            </a:ln>
          </p:spPr>
        </p:sp>
        <p:sp>
          <p:nvSpPr>
            <p:cNvPr name="TextBox 51" id="51"/>
            <p:cNvSpPr txBox="true"/>
            <p:nvPr/>
          </p:nvSpPr>
          <p:spPr>
            <a:xfrm>
              <a:off x="0" y="-57150"/>
              <a:ext cx="1023442" cy="283446"/>
            </a:xfrm>
            <a:prstGeom prst="rect">
              <a:avLst/>
            </a:prstGeom>
          </p:spPr>
          <p:txBody>
            <a:bodyPr anchor="ctr" rtlCol="false" tIns="50800" lIns="50800" bIns="50800" rIns="50800"/>
            <a:lstStyle/>
            <a:p>
              <a:pPr algn="ctr">
                <a:lnSpc>
                  <a:spcPts val="3079"/>
                </a:lnSpc>
              </a:pPr>
            </a:p>
          </p:txBody>
        </p:sp>
      </p:grpSp>
      <p:sp>
        <p:nvSpPr>
          <p:cNvPr name="TextBox 52" id="52"/>
          <p:cNvSpPr txBox="true"/>
          <p:nvPr/>
        </p:nvSpPr>
        <p:spPr>
          <a:xfrm rot="0">
            <a:off x="12649649" y="6569544"/>
            <a:ext cx="4303806" cy="2334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BM Hanna"/>
                <a:ea typeface="BM Hanna"/>
                <a:cs typeface="BM Hanna"/>
                <a:sym typeface="BM Hanna"/>
              </a:rPr>
              <a:t>Participar en eventos tecnológicos, como hackatones, conferencias y webinars, te brinda la oportunidad de hacer networking, aprender sobre las últimas tendencias y conocer posibles empleadores.</a:t>
            </a:r>
          </a:p>
        </p:txBody>
      </p:sp>
      <p:sp>
        <p:nvSpPr>
          <p:cNvPr name="TextBox 53" id="53"/>
          <p:cNvSpPr txBox="true"/>
          <p:nvPr/>
        </p:nvSpPr>
        <p:spPr>
          <a:xfrm rot="0">
            <a:off x="12734270" y="5771031"/>
            <a:ext cx="3032670" cy="606425"/>
          </a:xfrm>
          <a:prstGeom prst="rect">
            <a:avLst/>
          </a:prstGeom>
        </p:spPr>
        <p:txBody>
          <a:bodyPr anchor="t" rtlCol="false" tIns="0" lIns="0" bIns="0" rIns="0">
            <a:spAutoFit/>
          </a:bodyPr>
          <a:lstStyle/>
          <a:p>
            <a:pPr algn="l">
              <a:lnSpc>
                <a:spcPts val="4900"/>
              </a:lnSpc>
            </a:pPr>
            <a:r>
              <a:rPr lang="en-US" sz="3500">
                <a:solidFill>
                  <a:srgbClr val="000000"/>
                </a:solidFill>
                <a:latin typeface="BM Hanna"/>
                <a:ea typeface="BM Hanna"/>
                <a:cs typeface="BM Hanna"/>
                <a:sym typeface="BM Hanna"/>
              </a:rPr>
              <a:t>Eventos</a:t>
            </a:r>
          </a:p>
        </p:txBody>
      </p:sp>
      <p:sp>
        <p:nvSpPr>
          <p:cNvPr name="Freeform 54" id="54"/>
          <p:cNvSpPr/>
          <p:nvPr/>
        </p:nvSpPr>
        <p:spPr>
          <a:xfrm flipH="false" flipV="false" rot="0">
            <a:off x="12106091" y="5887312"/>
            <a:ext cx="450063" cy="450063"/>
          </a:xfrm>
          <a:custGeom>
            <a:avLst/>
            <a:gdLst/>
            <a:ahLst/>
            <a:cxnLst/>
            <a:rect r="r" b="b" t="t" l="l"/>
            <a:pathLst>
              <a:path h="450063" w="450063">
                <a:moveTo>
                  <a:pt x="0" y="0"/>
                </a:moveTo>
                <a:lnTo>
                  <a:pt x="450063" y="0"/>
                </a:lnTo>
                <a:lnTo>
                  <a:pt x="450063" y="450063"/>
                </a:lnTo>
                <a:lnTo>
                  <a:pt x="0" y="450063"/>
                </a:lnTo>
                <a:lnTo>
                  <a:pt x="0" y="0"/>
                </a:lnTo>
                <a:close/>
              </a:path>
            </a:pathLst>
          </a:custGeom>
          <a:blipFill>
            <a:blip r:embed="rId12">
              <a:extLst>
                <a:ext uri="{96DAC541-7B7A-43D3-8B79-37D633B846F1}">
                  <asvg:svgBlip xmlns:asvg="http://schemas.microsoft.com/office/drawing/2016/SVG/main" r:embed="rId13"/>
                </a:ext>
              </a:extLst>
            </a:blip>
            <a:stretch>
              <a:fillRect l="-28336" t="-99659" r="-488942" b="-481477"/>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4547019" y="3929382"/>
            <a:ext cx="9193961" cy="3657600"/>
          </a:xfrm>
          <a:prstGeom prst="rect">
            <a:avLst/>
          </a:prstGeom>
        </p:spPr>
        <p:txBody>
          <a:bodyPr anchor="t" rtlCol="false" tIns="0" lIns="0" bIns="0" rIns="0">
            <a:spAutoFit/>
          </a:bodyPr>
          <a:lstStyle/>
          <a:p>
            <a:pPr algn="ctr" marL="0" indent="0" lvl="0">
              <a:lnSpc>
                <a:spcPts val="2699"/>
              </a:lnSpc>
              <a:spcBef>
                <a:spcPct val="0"/>
              </a:spcBef>
            </a:pPr>
            <a:r>
              <a:rPr lang="en-US" sz="1999" spc="61">
                <a:solidFill>
                  <a:srgbClr val="2B2B2B"/>
                </a:solidFill>
                <a:latin typeface="Quicksand Semi-Bold"/>
                <a:ea typeface="Quicksand Semi-Bold"/>
                <a:cs typeface="Quicksand Semi-Bold"/>
                <a:sym typeface="Quicksand Semi-Bold"/>
              </a:rPr>
              <a:t>El inglés es crucial en el mundo IT porque facilita la comunicación en equipos globales y con clientes internacionales, ya que muchas empresas tecnológicas operan a nivel mundial. La mayoría de la documentación técnica, recursos educativos, y ofertas de trabajo están en inglés, lo que permite acceder a una mayor cantidad de información y oportunidades. Además, dominar el inglés es esencial para el desarrollo profesional, ya que permite participar en conferencias, cursos, y redes profesionales internacionales, mantenerse al tanto de las últimas tendencias y tecnologías, y acceder a roles de liderazgo o posiciones especializadas que requieren interacción global.</a:t>
            </a:r>
          </a:p>
        </p:txBody>
      </p:sp>
      <p:sp>
        <p:nvSpPr>
          <p:cNvPr name="TextBox 11" id="11"/>
          <p:cNvSpPr txBox="true"/>
          <p:nvPr/>
        </p:nvSpPr>
        <p:spPr>
          <a:xfrm rot="0">
            <a:off x="4633718" y="2801615"/>
            <a:ext cx="9020563" cy="10477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ea typeface="Fibre"/>
                <a:cs typeface="Fibre"/>
                <a:sym typeface="Fibre"/>
              </a:rPr>
              <a:t>IMPORTANCIA DEL INGLES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908749" y="-3521026"/>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6123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0261239" y="399569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11" id="11"/>
          <p:cNvGrpSpPr/>
          <p:nvPr/>
        </p:nvGrpSpPr>
        <p:grpSpPr>
          <a:xfrm rot="0">
            <a:off x="10261239" y="68239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14" id="14"/>
          <p:cNvSpPr txBox="true"/>
          <p:nvPr/>
        </p:nvSpPr>
        <p:spPr>
          <a:xfrm rot="0">
            <a:off x="1361168" y="5521691"/>
            <a:ext cx="7321793" cy="2259330"/>
          </a:xfrm>
          <a:prstGeom prst="rect">
            <a:avLst/>
          </a:prstGeom>
        </p:spPr>
        <p:txBody>
          <a:bodyPr anchor="t" rtlCol="false" tIns="0" lIns="0" bIns="0" rIns="0">
            <a:spAutoFit/>
          </a:bodyPr>
          <a:lstStyle/>
          <a:p>
            <a:pPr algn="l" marL="0" indent="0" lvl="0">
              <a:lnSpc>
                <a:spcPts val="2564"/>
              </a:lnSpc>
              <a:spcBef>
                <a:spcPct val="0"/>
              </a:spcBef>
            </a:pPr>
            <a:r>
              <a:rPr lang="en-US" sz="1899" spc="58">
                <a:solidFill>
                  <a:srgbClr val="2B2B2B"/>
                </a:solidFill>
                <a:latin typeface="Quicksand Semi-Bold"/>
                <a:ea typeface="Quicksand Semi-Bold"/>
                <a:cs typeface="Quicksand Semi-Bold"/>
                <a:sym typeface="Quicksand Semi-Bold"/>
              </a:rPr>
              <a:t>El inglés es una herramienta clave que abre muchas puertas en el mundo IT. Aunque no es el único idioma utilizado en la industria, dominarlo te proporciona una ventaja significativa para acceder a una gama más amplia de oportunidades, colaborar eficazmente en entornos internacionales, y mantenerte actualizado en un campo en constante evolución.</a:t>
            </a:r>
          </a:p>
        </p:txBody>
      </p:sp>
      <p:sp>
        <p:nvSpPr>
          <p:cNvPr name="TextBox 15" id="15"/>
          <p:cNvSpPr txBox="true"/>
          <p:nvPr/>
        </p:nvSpPr>
        <p:spPr>
          <a:xfrm rot="0">
            <a:off x="1361168" y="2429779"/>
            <a:ext cx="7321793" cy="1105540"/>
          </a:xfrm>
          <a:prstGeom prst="rect">
            <a:avLst/>
          </a:prstGeom>
        </p:spPr>
        <p:txBody>
          <a:bodyPr anchor="t" rtlCol="false" tIns="0" lIns="0" bIns="0" rIns="0">
            <a:spAutoFit/>
          </a:bodyPr>
          <a:lstStyle/>
          <a:p>
            <a:pPr algn="l" marL="0" indent="0" lvl="0">
              <a:lnSpc>
                <a:spcPts val="8320"/>
              </a:lnSpc>
            </a:pPr>
            <a:r>
              <a:rPr lang="en-US" sz="8000" spc="-160">
                <a:solidFill>
                  <a:srgbClr val="2B2B2B"/>
                </a:solidFill>
                <a:latin typeface="Fibre"/>
                <a:ea typeface="Fibre"/>
                <a:cs typeface="Fibre"/>
                <a:sym typeface="Fibre"/>
              </a:rPr>
              <a:t>¿Cómo PRACTICAR?</a:t>
            </a:r>
          </a:p>
        </p:txBody>
      </p:sp>
      <p:sp>
        <p:nvSpPr>
          <p:cNvPr name="Freeform 16" id="16"/>
          <p:cNvSpPr/>
          <p:nvPr/>
        </p:nvSpPr>
        <p:spPr>
          <a:xfrm flipH="false" flipV="false" rot="-1079648">
            <a:off x="6776989" y="3107302"/>
            <a:ext cx="2803152" cy="1180828"/>
          </a:xfrm>
          <a:custGeom>
            <a:avLst/>
            <a:gdLst/>
            <a:ahLst/>
            <a:cxnLst/>
            <a:rect r="r" b="b" t="t" l="l"/>
            <a:pathLst>
              <a:path h="1180828" w="2803152">
                <a:moveTo>
                  <a:pt x="0" y="0"/>
                </a:moveTo>
                <a:lnTo>
                  <a:pt x="2803152" y="0"/>
                </a:lnTo>
                <a:lnTo>
                  <a:pt x="2803152" y="1180828"/>
                </a:lnTo>
                <a:lnTo>
                  <a:pt x="0" y="1180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65943" y="4173494"/>
            <a:ext cx="6712622" cy="1151764"/>
          </a:xfrm>
          <a:prstGeom prst="rect">
            <a:avLst/>
          </a:prstGeom>
        </p:spPr>
        <p:txBody>
          <a:bodyPr anchor="t" rtlCol="false" tIns="0" lIns="0" bIns="0" rIns="0">
            <a:spAutoFit/>
          </a:bodyPr>
          <a:lstStyle/>
          <a:p>
            <a:pPr algn="l">
              <a:lnSpc>
                <a:spcPts val="4371"/>
              </a:lnSpc>
            </a:pPr>
            <a:r>
              <a:rPr lang="en-US" sz="4700" spc="-94">
                <a:solidFill>
                  <a:srgbClr val="2B2B2B"/>
                </a:solidFill>
                <a:latin typeface="Fibre"/>
                <a:ea typeface="Fibre"/>
                <a:cs typeface="Fibre"/>
                <a:sym typeface="Fibre"/>
              </a:rPr>
              <a:t>PARA MEJORAR TU INGLÉS NECESITAS PRACTICAR</a:t>
            </a:r>
          </a:p>
        </p:txBody>
      </p:sp>
      <p:sp>
        <p:nvSpPr>
          <p:cNvPr name="TextBox 18" id="18"/>
          <p:cNvSpPr txBox="true"/>
          <p:nvPr/>
        </p:nvSpPr>
        <p:spPr>
          <a:xfrm rot="0">
            <a:off x="10767897" y="1966203"/>
            <a:ext cx="1578952" cy="1169670"/>
          </a:xfrm>
          <a:prstGeom prst="rect">
            <a:avLst/>
          </a:prstGeom>
        </p:spPr>
        <p:txBody>
          <a:bodyPr anchor="t" rtlCol="false" tIns="0" lIns="0" bIns="0" rIns="0">
            <a:spAutoFit/>
          </a:bodyPr>
          <a:lstStyle/>
          <a:p>
            <a:pPr algn="l">
              <a:lnSpc>
                <a:spcPts val="8640"/>
              </a:lnSpc>
            </a:pPr>
            <a:r>
              <a:rPr lang="en-US" sz="9000" spc="-738">
                <a:solidFill>
                  <a:srgbClr val="2B2B2B"/>
                </a:solidFill>
                <a:latin typeface="Public Sans"/>
                <a:ea typeface="Public Sans"/>
                <a:cs typeface="Public Sans"/>
                <a:sym typeface="Public Sans"/>
              </a:rPr>
              <a:t>01.</a:t>
            </a:r>
          </a:p>
        </p:txBody>
      </p:sp>
      <p:sp>
        <p:nvSpPr>
          <p:cNvPr name="TextBox 19" id="19"/>
          <p:cNvSpPr txBox="true"/>
          <p:nvPr/>
        </p:nvSpPr>
        <p:spPr>
          <a:xfrm rot="0">
            <a:off x="10767897" y="4635817"/>
            <a:ext cx="1578952" cy="1169670"/>
          </a:xfrm>
          <a:prstGeom prst="rect">
            <a:avLst/>
          </a:prstGeom>
        </p:spPr>
        <p:txBody>
          <a:bodyPr anchor="t" rtlCol="false" tIns="0" lIns="0" bIns="0" rIns="0">
            <a:spAutoFit/>
          </a:bodyPr>
          <a:lstStyle/>
          <a:p>
            <a:pPr algn="l">
              <a:lnSpc>
                <a:spcPts val="8640"/>
              </a:lnSpc>
            </a:pPr>
            <a:r>
              <a:rPr lang="en-US" sz="9000" spc="-738">
                <a:solidFill>
                  <a:srgbClr val="2B2B2B"/>
                </a:solidFill>
                <a:latin typeface="Public Sans"/>
                <a:ea typeface="Public Sans"/>
                <a:cs typeface="Public Sans"/>
                <a:sym typeface="Public Sans"/>
              </a:rPr>
              <a:t>02.</a:t>
            </a:r>
          </a:p>
        </p:txBody>
      </p:sp>
      <p:sp>
        <p:nvSpPr>
          <p:cNvPr name="TextBox 20" id="20"/>
          <p:cNvSpPr txBox="true"/>
          <p:nvPr/>
        </p:nvSpPr>
        <p:spPr>
          <a:xfrm rot="0">
            <a:off x="10767897" y="7619867"/>
            <a:ext cx="1578952" cy="1169670"/>
          </a:xfrm>
          <a:prstGeom prst="rect">
            <a:avLst/>
          </a:prstGeom>
        </p:spPr>
        <p:txBody>
          <a:bodyPr anchor="t" rtlCol="false" tIns="0" lIns="0" bIns="0" rIns="0">
            <a:spAutoFit/>
          </a:bodyPr>
          <a:lstStyle/>
          <a:p>
            <a:pPr algn="l">
              <a:lnSpc>
                <a:spcPts val="8640"/>
              </a:lnSpc>
            </a:pPr>
            <a:r>
              <a:rPr lang="en-US" sz="9000" spc="-738">
                <a:solidFill>
                  <a:srgbClr val="2B2B2B"/>
                </a:solidFill>
                <a:latin typeface="Public Sans"/>
                <a:ea typeface="Public Sans"/>
                <a:cs typeface="Public Sans"/>
                <a:sym typeface="Public Sans"/>
              </a:rPr>
              <a:t>03.</a:t>
            </a:r>
          </a:p>
        </p:txBody>
      </p:sp>
      <p:sp>
        <p:nvSpPr>
          <p:cNvPr name="TextBox 21" id="21"/>
          <p:cNvSpPr txBox="true"/>
          <p:nvPr/>
        </p:nvSpPr>
        <p:spPr>
          <a:xfrm rot="0">
            <a:off x="12580858" y="1730935"/>
            <a:ext cx="4132127" cy="1421130"/>
          </a:xfrm>
          <a:prstGeom prst="rect">
            <a:avLst/>
          </a:prstGeom>
        </p:spPr>
        <p:txBody>
          <a:bodyPr anchor="t" rtlCol="false" tIns="0" lIns="0" bIns="0" rIns="0">
            <a:spAutoFit/>
          </a:bodyPr>
          <a:lstStyle/>
          <a:p>
            <a:pPr algn="l">
              <a:lnSpc>
                <a:spcPts val="1890"/>
              </a:lnSpc>
            </a:pPr>
            <a:r>
              <a:rPr lang="en-US" sz="1400" spc="84">
                <a:solidFill>
                  <a:srgbClr val="2B2B2B"/>
                </a:solidFill>
                <a:latin typeface="Quicksand Medium"/>
                <a:ea typeface="Quicksand Medium"/>
                <a:cs typeface="Quicksand Medium"/>
                <a:sym typeface="Quicksand Medium"/>
              </a:rPr>
              <a:t>Ver Series con Subtítulos en Inglés:</a:t>
            </a:r>
          </a:p>
          <a:p>
            <a:pPr algn="l">
              <a:lnSpc>
                <a:spcPts val="1890"/>
              </a:lnSpc>
            </a:pPr>
          </a:p>
          <a:p>
            <a:pPr algn="l" marL="0" indent="0" lvl="0">
              <a:lnSpc>
                <a:spcPts val="1890"/>
              </a:lnSpc>
              <a:spcBef>
                <a:spcPct val="0"/>
              </a:spcBef>
            </a:pPr>
            <a:r>
              <a:rPr lang="en-US" sz="1400" spc="84">
                <a:solidFill>
                  <a:srgbClr val="2B2B2B"/>
                </a:solidFill>
                <a:latin typeface="Quicksand Medium"/>
                <a:ea typeface="Quicksand Medium"/>
                <a:cs typeface="Quicksand Medium"/>
                <a:sym typeface="Quicksand Medium"/>
              </a:rPr>
              <a:t>Mira tus series y películas favoritas con subtítulos en inglés para mejorar tu comprensión auditiva y ampliar tu vocabulario en contextos reales.</a:t>
            </a:r>
          </a:p>
        </p:txBody>
      </p:sp>
      <p:sp>
        <p:nvSpPr>
          <p:cNvPr name="TextBox 22" id="22"/>
          <p:cNvSpPr txBox="true"/>
          <p:nvPr/>
        </p:nvSpPr>
        <p:spPr>
          <a:xfrm rot="0">
            <a:off x="12580858" y="4423022"/>
            <a:ext cx="4132127" cy="1897380"/>
          </a:xfrm>
          <a:prstGeom prst="rect">
            <a:avLst/>
          </a:prstGeom>
        </p:spPr>
        <p:txBody>
          <a:bodyPr anchor="t" rtlCol="false" tIns="0" lIns="0" bIns="0" rIns="0">
            <a:spAutoFit/>
          </a:bodyPr>
          <a:lstStyle/>
          <a:p>
            <a:pPr algn="l">
              <a:lnSpc>
                <a:spcPts val="1890"/>
              </a:lnSpc>
            </a:pPr>
            <a:r>
              <a:rPr lang="en-US" sz="1400" spc="84">
                <a:solidFill>
                  <a:srgbClr val="2B2B2B"/>
                </a:solidFill>
                <a:latin typeface="Quicksand Medium"/>
                <a:ea typeface="Quicksand Medium"/>
                <a:cs typeface="Quicksand Medium"/>
                <a:sym typeface="Quicksand Medium"/>
              </a:rPr>
              <a:t>Unirse a Grupos de Conversación Online</a:t>
            </a:r>
          </a:p>
          <a:p>
            <a:pPr algn="l">
              <a:lnSpc>
                <a:spcPts val="1890"/>
              </a:lnSpc>
            </a:pPr>
          </a:p>
          <a:p>
            <a:pPr algn="l" marL="0" indent="0" lvl="0">
              <a:lnSpc>
                <a:spcPts val="1890"/>
              </a:lnSpc>
              <a:spcBef>
                <a:spcPct val="0"/>
              </a:spcBef>
            </a:pPr>
            <a:r>
              <a:rPr lang="en-US" sz="1400" spc="84">
                <a:solidFill>
                  <a:srgbClr val="2B2B2B"/>
                </a:solidFill>
                <a:latin typeface="Quicksand"/>
                <a:ea typeface="Quicksand"/>
                <a:cs typeface="Quicksand"/>
                <a:sym typeface="Quicksand"/>
              </a:rPr>
              <a:t>Participa en grupos de intercambio de idiomas en plataformas como Reddit o Discord, donde puedes conversar con hablantes nativos o compañeros de aprendizaje para mejorar tu fluidez y comprensión auditiva.</a:t>
            </a:r>
          </a:p>
        </p:txBody>
      </p:sp>
      <p:sp>
        <p:nvSpPr>
          <p:cNvPr name="TextBox 23" id="23"/>
          <p:cNvSpPr txBox="true"/>
          <p:nvPr/>
        </p:nvSpPr>
        <p:spPr>
          <a:xfrm rot="0">
            <a:off x="12580858" y="7384599"/>
            <a:ext cx="4132127" cy="1421130"/>
          </a:xfrm>
          <a:prstGeom prst="rect">
            <a:avLst/>
          </a:prstGeom>
        </p:spPr>
        <p:txBody>
          <a:bodyPr anchor="t" rtlCol="false" tIns="0" lIns="0" bIns="0" rIns="0">
            <a:spAutoFit/>
          </a:bodyPr>
          <a:lstStyle/>
          <a:p>
            <a:pPr algn="l">
              <a:lnSpc>
                <a:spcPts val="1890"/>
              </a:lnSpc>
            </a:pPr>
            <a:r>
              <a:rPr lang="en-US" sz="1400" spc="84">
                <a:solidFill>
                  <a:srgbClr val="2B2B2B"/>
                </a:solidFill>
                <a:latin typeface="Quicksand Medium"/>
                <a:ea typeface="Quicksand Medium"/>
                <a:cs typeface="Quicksand Medium"/>
                <a:sym typeface="Quicksand Medium"/>
              </a:rPr>
              <a:t>Practicar con ChatGPT en Modo Voz</a:t>
            </a:r>
          </a:p>
          <a:p>
            <a:pPr algn="l">
              <a:lnSpc>
                <a:spcPts val="1890"/>
              </a:lnSpc>
            </a:pPr>
          </a:p>
          <a:p>
            <a:pPr algn="l" marL="0" indent="0" lvl="0">
              <a:lnSpc>
                <a:spcPts val="1890"/>
              </a:lnSpc>
              <a:spcBef>
                <a:spcPct val="0"/>
              </a:spcBef>
            </a:pPr>
            <a:r>
              <a:rPr lang="en-US" sz="1400" spc="84">
                <a:solidFill>
                  <a:srgbClr val="2B2B2B"/>
                </a:solidFill>
                <a:latin typeface="Quicksand Medium"/>
                <a:ea typeface="Quicksand Medium"/>
                <a:cs typeface="Quicksand Medium"/>
                <a:sym typeface="Quicksand Medium"/>
              </a:rPr>
              <a:t>Usa ChatGPT en modo voz para mantener conversaciones en inglés, mejorar tu pronunciación y fluidez, y recibir correcciones y sugerencias en tiempo real.</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605686"/>
        </a:solidFill>
      </p:bgPr>
    </p:bg>
    <p:spTree>
      <p:nvGrpSpPr>
        <p:cNvPr id="1" name=""/>
        <p:cNvGrpSpPr/>
        <p:nvPr/>
      </p:nvGrpSpPr>
      <p:grpSpPr>
        <a:xfrm>
          <a:off x="0" y="0"/>
          <a:ext cx="0" cy="0"/>
          <a:chOff x="0" y="0"/>
          <a:chExt cx="0" cy="0"/>
        </a:xfrm>
      </p:grpSpPr>
      <p:sp>
        <p:nvSpPr>
          <p:cNvPr name="Freeform 2" id="2"/>
          <p:cNvSpPr/>
          <p:nvPr/>
        </p:nvSpPr>
        <p:spPr>
          <a:xfrm flipH="false" flipV="false" rot="0">
            <a:off x="11195040" y="-368155"/>
            <a:ext cx="7092960" cy="10931544"/>
          </a:xfrm>
          <a:custGeom>
            <a:avLst/>
            <a:gdLst/>
            <a:ahLst/>
            <a:cxnLst/>
            <a:rect r="r" b="b" t="t" l="l"/>
            <a:pathLst>
              <a:path h="10931544" w="7092960">
                <a:moveTo>
                  <a:pt x="0" y="0"/>
                </a:moveTo>
                <a:lnTo>
                  <a:pt x="7092960" y="0"/>
                </a:lnTo>
                <a:lnTo>
                  <a:pt x="7092960" y="10931544"/>
                </a:lnTo>
                <a:lnTo>
                  <a:pt x="0" y="10931544"/>
                </a:lnTo>
                <a:lnTo>
                  <a:pt x="0" y="0"/>
                </a:lnTo>
                <a:close/>
              </a:path>
            </a:pathLst>
          </a:custGeom>
          <a:blipFill>
            <a:blip r:embed="rId2">
              <a:extLst>
                <a:ext uri="{96DAC541-7B7A-43D3-8B79-37D633B846F1}">
                  <asvg:svgBlip xmlns:asvg="http://schemas.microsoft.com/office/drawing/2016/SVG/main" r:embed="rId3"/>
                </a:ext>
              </a:extLst>
            </a:blip>
            <a:stretch>
              <a:fillRect l="-157833" t="0" r="0" b="-67295"/>
            </a:stretch>
          </a:blipFill>
        </p:spPr>
      </p:sp>
      <p:sp>
        <p:nvSpPr>
          <p:cNvPr name="Freeform 3" id="3"/>
          <p:cNvSpPr/>
          <p:nvPr/>
        </p:nvSpPr>
        <p:spPr>
          <a:xfrm flipH="true" flipV="true" rot="9050741">
            <a:off x="4165731" y="950304"/>
            <a:ext cx="3115918" cy="3115918"/>
          </a:xfrm>
          <a:custGeom>
            <a:avLst/>
            <a:gdLst/>
            <a:ahLst/>
            <a:cxnLst/>
            <a:rect r="r" b="b" t="t" l="l"/>
            <a:pathLst>
              <a:path h="3115918" w="3115918">
                <a:moveTo>
                  <a:pt x="3115917" y="3115917"/>
                </a:moveTo>
                <a:lnTo>
                  <a:pt x="0" y="3115917"/>
                </a:lnTo>
                <a:lnTo>
                  <a:pt x="0" y="0"/>
                </a:lnTo>
                <a:lnTo>
                  <a:pt x="3115917" y="0"/>
                </a:lnTo>
                <a:lnTo>
                  <a:pt x="3115917" y="31159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8288">
            <a:off x="1588925" y="2228232"/>
            <a:ext cx="4890463" cy="5315721"/>
          </a:xfrm>
          <a:custGeom>
            <a:avLst/>
            <a:gdLst/>
            <a:ahLst/>
            <a:cxnLst/>
            <a:rect r="r" b="b" t="t" l="l"/>
            <a:pathLst>
              <a:path h="5315721" w="4890463">
                <a:moveTo>
                  <a:pt x="0" y="0"/>
                </a:moveTo>
                <a:lnTo>
                  <a:pt x="4890463" y="0"/>
                </a:lnTo>
                <a:lnTo>
                  <a:pt x="4890463" y="5315721"/>
                </a:lnTo>
                <a:lnTo>
                  <a:pt x="0" y="5315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8416803">
            <a:off x="-633469" y="4717712"/>
            <a:ext cx="7900594" cy="7900594"/>
          </a:xfrm>
          <a:custGeom>
            <a:avLst/>
            <a:gdLst/>
            <a:ahLst/>
            <a:cxnLst/>
            <a:rect r="r" b="b" t="t" l="l"/>
            <a:pathLst>
              <a:path h="7900594" w="7900594">
                <a:moveTo>
                  <a:pt x="7900594" y="7900593"/>
                </a:moveTo>
                <a:lnTo>
                  <a:pt x="0" y="7900593"/>
                </a:lnTo>
                <a:lnTo>
                  <a:pt x="0" y="0"/>
                </a:lnTo>
                <a:lnTo>
                  <a:pt x="7900594" y="0"/>
                </a:lnTo>
                <a:lnTo>
                  <a:pt x="7900594" y="79005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36210" y="3409950"/>
            <a:ext cx="14523090" cy="2948940"/>
          </a:xfrm>
          <a:prstGeom prst="rect">
            <a:avLst/>
          </a:prstGeom>
        </p:spPr>
        <p:txBody>
          <a:bodyPr anchor="t" rtlCol="false" tIns="0" lIns="0" bIns="0" rIns="0">
            <a:spAutoFit/>
          </a:bodyPr>
          <a:lstStyle/>
          <a:p>
            <a:pPr algn="r">
              <a:lnSpc>
                <a:spcPts val="11280"/>
              </a:lnSpc>
            </a:pPr>
            <a:r>
              <a:rPr lang="en-US" sz="12000">
                <a:solidFill>
                  <a:srgbClr val="FFFFFF"/>
                </a:solidFill>
                <a:latin typeface="Montserrat Bold"/>
                <a:ea typeface="Montserrat Bold"/>
                <a:cs typeface="Montserrat Bold"/>
                <a:sym typeface="Montserrat Bold"/>
              </a:rPr>
              <a:t>ENTREVISTA</a:t>
            </a:r>
          </a:p>
          <a:p>
            <a:pPr algn="r">
              <a:lnSpc>
                <a:spcPts val="11280"/>
              </a:lnSpc>
            </a:pPr>
            <a:r>
              <a:rPr lang="en-US" sz="12000">
                <a:solidFill>
                  <a:srgbClr val="FFFFFF"/>
                </a:solidFill>
                <a:latin typeface="Montserrat Bold"/>
                <a:ea typeface="Montserrat Bold"/>
                <a:cs typeface="Montserrat Bold"/>
                <a:sym typeface="Montserrat Bold"/>
              </a:rPr>
              <a:t>TECNICA</a:t>
            </a:r>
          </a:p>
        </p:txBody>
      </p:sp>
      <p:grpSp>
        <p:nvGrpSpPr>
          <p:cNvPr name="Group 7" id="7"/>
          <p:cNvGrpSpPr/>
          <p:nvPr/>
        </p:nvGrpSpPr>
        <p:grpSpPr>
          <a:xfrm rot="0">
            <a:off x="8879687" y="7683525"/>
            <a:ext cx="8379613" cy="860392"/>
            <a:chOff x="0" y="0"/>
            <a:chExt cx="14842460" cy="1523976"/>
          </a:xfrm>
        </p:grpSpPr>
        <p:sp>
          <p:nvSpPr>
            <p:cNvPr name="Freeform 8" id="8"/>
            <p:cNvSpPr/>
            <p:nvPr/>
          </p:nvSpPr>
          <p:spPr>
            <a:xfrm flipH="false" flipV="false" rot="0">
              <a:off x="0" y="0"/>
              <a:ext cx="14842460" cy="1523976"/>
            </a:xfrm>
            <a:custGeom>
              <a:avLst/>
              <a:gdLst/>
              <a:ahLst/>
              <a:cxnLst/>
              <a:rect r="r" b="b" t="t" l="l"/>
              <a:pathLst>
                <a:path h="1523976" w="14842460">
                  <a:moveTo>
                    <a:pt x="0" y="0"/>
                  </a:moveTo>
                  <a:lnTo>
                    <a:pt x="0" y="1523976"/>
                  </a:lnTo>
                  <a:lnTo>
                    <a:pt x="14842460" y="1523976"/>
                  </a:lnTo>
                  <a:lnTo>
                    <a:pt x="14842460" y="0"/>
                  </a:lnTo>
                  <a:lnTo>
                    <a:pt x="0" y="0"/>
                  </a:lnTo>
                  <a:close/>
                  <a:moveTo>
                    <a:pt x="14781499" y="1463016"/>
                  </a:moveTo>
                  <a:lnTo>
                    <a:pt x="59690" y="1463016"/>
                  </a:lnTo>
                  <a:lnTo>
                    <a:pt x="59690" y="59690"/>
                  </a:lnTo>
                  <a:lnTo>
                    <a:pt x="14781499" y="59690"/>
                  </a:lnTo>
                  <a:lnTo>
                    <a:pt x="14781499" y="1463016"/>
                  </a:lnTo>
                  <a:close/>
                </a:path>
              </a:pathLst>
            </a:custGeom>
            <a:solidFill>
              <a:srgbClr val="FFFFFF"/>
            </a:solidFill>
          </p:spPr>
        </p:sp>
      </p:grpSp>
      <p:sp>
        <p:nvSpPr>
          <p:cNvPr name="Freeform 9" id="9"/>
          <p:cNvSpPr/>
          <p:nvPr/>
        </p:nvSpPr>
        <p:spPr>
          <a:xfrm flipH="false" flipV="false" rot="0">
            <a:off x="1028700" y="1028700"/>
            <a:ext cx="761901" cy="761901"/>
          </a:xfrm>
          <a:custGeom>
            <a:avLst/>
            <a:gdLst/>
            <a:ahLst/>
            <a:cxnLst/>
            <a:rect r="r" b="b" t="t" l="l"/>
            <a:pathLst>
              <a:path h="761901" w="761901">
                <a:moveTo>
                  <a:pt x="0" y="0"/>
                </a:moveTo>
                <a:lnTo>
                  <a:pt x="761901" y="0"/>
                </a:lnTo>
                <a:lnTo>
                  <a:pt x="761901" y="761901"/>
                </a:lnTo>
                <a:lnTo>
                  <a:pt x="0" y="7619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340273" y="7866939"/>
            <a:ext cx="1078828" cy="493564"/>
          </a:xfrm>
          <a:custGeom>
            <a:avLst/>
            <a:gdLst/>
            <a:ahLst/>
            <a:cxnLst/>
            <a:rect r="r" b="b" t="t" l="l"/>
            <a:pathLst>
              <a:path h="493564" w="1078828">
                <a:moveTo>
                  <a:pt x="0" y="0"/>
                </a:moveTo>
                <a:lnTo>
                  <a:pt x="1078828" y="0"/>
                </a:lnTo>
                <a:lnTo>
                  <a:pt x="1078828" y="493564"/>
                </a:lnTo>
                <a:lnTo>
                  <a:pt x="0" y="4935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7260403" y="1152525"/>
            <a:ext cx="9998897" cy="631825"/>
          </a:xfrm>
          <a:prstGeom prst="rect">
            <a:avLst/>
          </a:prstGeom>
        </p:spPr>
        <p:txBody>
          <a:bodyPr anchor="t" rtlCol="false" tIns="0" lIns="0" bIns="0" rIns="0">
            <a:spAutoFit/>
          </a:bodyPr>
          <a:lstStyle/>
          <a:p>
            <a:pPr algn="r">
              <a:lnSpc>
                <a:spcPts val="4700"/>
              </a:lnSpc>
            </a:pPr>
            <a:r>
              <a:rPr lang="en-US" sz="5000">
                <a:solidFill>
                  <a:srgbClr val="FFFFFF"/>
                </a:solidFill>
                <a:latin typeface="Montserrat Ultra-Bold"/>
                <a:ea typeface="Montserrat Ultra-Bold"/>
                <a:cs typeface="Montserrat Ultra-Bold"/>
                <a:sym typeface="Montserrat Ultra-Bold"/>
              </a:rPr>
              <a:t>2024</a:t>
            </a:r>
          </a:p>
        </p:txBody>
      </p:sp>
      <p:sp>
        <p:nvSpPr>
          <p:cNvPr name="TextBox 12" id="12"/>
          <p:cNvSpPr txBox="true"/>
          <p:nvPr/>
        </p:nvSpPr>
        <p:spPr>
          <a:xfrm rot="0">
            <a:off x="9144000" y="7951826"/>
            <a:ext cx="7815113" cy="375285"/>
          </a:xfrm>
          <a:prstGeom prst="rect">
            <a:avLst/>
          </a:prstGeom>
        </p:spPr>
        <p:txBody>
          <a:bodyPr anchor="t" rtlCol="false" tIns="0" lIns="0" bIns="0" rIns="0">
            <a:spAutoFit/>
          </a:bodyPr>
          <a:lstStyle/>
          <a:p>
            <a:pPr algn="r">
              <a:lnSpc>
                <a:spcPts val="2820"/>
              </a:lnSpc>
            </a:pPr>
            <a:r>
              <a:rPr lang="en-US" sz="3000">
                <a:solidFill>
                  <a:srgbClr val="FFFFFF"/>
                </a:solidFill>
                <a:latin typeface="Montserrat"/>
                <a:ea typeface="Montserrat"/>
                <a:cs typeface="Montserrat"/>
                <a:sym typeface="Montserrat"/>
              </a:rPr>
              <a:t>@sergiecode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605686"/>
        </a:solidFill>
      </p:bgPr>
    </p:bg>
    <p:spTree>
      <p:nvGrpSpPr>
        <p:cNvPr id="1" name=""/>
        <p:cNvGrpSpPr/>
        <p:nvPr/>
      </p:nvGrpSpPr>
      <p:grpSpPr>
        <a:xfrm>
          <a:off x="0" y="0"/>
          <a:ext cx="0" cy="0"/>
          <a:chOff x="0" y="0"/>
          <a:chExt cx="0" cy="0"/>
        </a:xfrm>
      </p:grpSpPr>
      <p:sp>
        <p:nvSpPr>
          <p:cNvPr name="Freeform 2" id="2"/>
          <p:cNvSpPr/>
          <p:nvPr/>
        </p:nvSpPr>
        <p:spPr>
          <a:xfrm flipH="false" flipV="false" rot="0">
            <a:off x="0" y="-170034"/>
            <a:ext cx="8028149" cy="10520880"/>
          </a:xfrm>
          <a:custGeom>
            <a:avLst/>
            <a:gdLst/>
            <a:ahLst/>
            <a:cxnLst/>
            <a:rect r="r" b="b" t="t" l="l"/>
            <a:pathLst>
              <a:path h="10520880" w="8028149">
                <a:moveTo>
                  <a:pt x="0" y="0"/>
                </a:moveTo>
                <a:lnTo>
                  <a:pt x="8028149" y="0"/>
                </a:lnTo>
                <a:lnTo>
                  <a:pt x="8028149" y="10520880"/>
                </a:lnTo>
                <a:lnTo>
                  <a:pt x="0" y="10520880"/>
                </a:lnTo>
                <a:lnTo>
                  <a:pt x="0" y="0"/>
                </a:lnTo>
                <a:close/>
              </a:path>
            </a:pathLst>
          </a:custGeom>
          <a:blipFill>
            <a:blip r:embed="rId2">
              <a:extLst>
                <a:ext uri="{96DAC541-7B7A-43D3-8B79-37D633B846F1}">
                  <asvg:svgBlip xmlns:asvg="http://schemas.microsoft.com/office/drawing/2016/SVG/main" r:embed="rId3"/>
                </a:ext>
              </a:extLst>
            </a:blip>
            <a:stretch>
              <a:fillRect l="-50492" t="0" r="-77306" b="-73825"/>
            </a:stretch>
          </a:blipFill>
        </p:spPr>
      </p:sp>
      <p:sp>
        <p:nvSpPr>
          <p:cNvPr name="TextBox 3" id="3"/>
          <p:cNvSpPr txBox="true"/>
          <p:nvPr/>
        </p:nvSpPr>
        <p:spPr>
          <a:xfrm rot="0">
            <a:off x="10348139" y="7558539"/>
            <a:ext cx="6562813" cy="631825"/>
          </a:xfrm>
          <a:prstGeom prst="rect">
            <a:avLst/>
          </a:prstGeom>
        </p:spPr>
        <p:txBody>
          <a:bodyPr anchor="t" rtlCol="false" tIns="0" lIns="0" bIns="0" rIns="0">
            <a:spAutoFit/>
          </a:bodyPr>
          <a:lstStyle/>
          <a:p>
            <a:pPr algn="l">
              <a:lnSpc>
                <a:spcPts val="4700"/>
              </a:lnSpc>
            </a:pPr>
            <a:r>
              <a:rPr lang="en-US" sz="5000">
                <a:solidFill>
                  <a:srgbClr val="FFFFFF"/>
                </a:solidFill>
                <a:latin typeface="Montserrat Bold"/>
                <a:ea typeface="Montserrat Bold"/>
                <a:cs typeface="Montserrat Bold"/>
                <a:sym typeface="Montserrat Bold"/>
              </a:rPr>
              <a:t>Recomendaciones</a:t>
            </a:r>
          </a:p>
        </p:txBody>
      </p:sp>
      <p:sp>
        <p:nvSpPr>
          <p:cNvPr name="TextBox 4" id="4"/>
          <p:cNvSpPr txBox="true"/>
          <p:nvPr/>
        </p:nvSpPr>
        <p:spPr>
          <a:xfrm rot="0">
            <a:off x="10348178" y="8831322"/>
            <a:ext cx="2603761" cy="369189"/>
          </a:xfrm>
          <a:prstGeom prst="rect">
            <a:avLst/>
          </a:prstGeom>
        </p:spPr>
        <p:txBody>
          <a:bodyPr anchor="t" rtlCol="false" tIns="0" lIns="0" bIns="0" rIns="0">
            <a:spAutoFit/>
          </a:bodyPr>
          <a:lstStyle/>
          <a:p>
            <a:pPr algn="l">
              <a:lnSpc>
                <a:spcPts val="2808"/>
              </a:lnSpc>
            </a:pPr>
            <a:r>
              <a:rPr lang="en-US" sz="2700">
                <a:solidFill>
                  <a:srgbClr val="FFFFFF"/>
                </a:solidFill>
                <a:latin typeface="Montserrat Semi-Bold"/>
                <a:ea typeface="Montserrat Semi-Bold"/>
                <a:cs typeface="Montserrat Semi-Bold"/>
                <a:sym typeface="Montserrat Semi-Bold"/>
              </a:rPr>
              <a:t>E Técnica</a:t>
            </a:r>
          </a:p>
        </p:txBody>
      </p:sp>
      <p:sp>
        <p:nvSpPr>
          <p:cNvPr name="AutoShape 5" id="5"/>
          <p:cNvSpPr/>
          <p:nvPr/>
        </p:nvSpPr>
        <p:spPr>
          <a:xfrm rot="7327">
            <a:off x="10348193" y="8517007"/>
            <a:ext cx="6562767" cy="0"/>
          </a:xfrm>
          <a:prstGeom prst="line">
            <a:avLst/>
          </a:prstGeom>
          <a:ln cap="rnd" w="28575">
            <a:solidFill>
              <a:srgbClr val="FFFFFF"/>
            </a:solidFill>
            <a:prstDash val="solid"/>
            <a:headEnd type="none" len="sm" w="sm"/>
            <a:tailEnd type="none" len="sm" w="sm"/>
          </a:ln>
        </p:spPr>
      </p:sp>
      <p:sp>
        <p:nvSpPr>
          <p:cNvPr name="TextBox 6" id="6"/>
          <p:cNvSpPr txBox="true"/>
          <p:nvPr/>
        </p:nvSpPr>
        <p:spPr>
          <a:xfrm rot="0">
            <a:off x="14827572" y="8839260"/>
            <a:ext cx="2083380" cy="369189"/>
          </a:xfrm>
          <a:prstGeom prst="rect">
            <a:avLst/>
          </a:prstGeom>
        </p:spPr>
        <p:txBody>
          <a:bodyPr anchor="t" rtlCol="false" tIns="0" lIns="0" bIns="0" rIns="0">
            <a:spAutoFit/>
          </a:bodyPr>
          <a:lstStyle/>
          <a:p>
            <a:pPr algn="r">
              <a:lnSpc>
                <a:spcPts val="2808"/>
              </a:lnSpc>
            </a:pPr>
            <a:r>
              <a:rPr lang="en-US" sz="2700">
                <a:solidFill>
                  <a:srgbClr val="FFFFFF"/>
                </a:solidFill>
                <a:latin typeface="Montserrat Semi-Bold"/>
                <a:ea typeface="Montserrat Semi-Bold"/>
                <a:cs typeface="Montserrat Semi-Bold"/>
                <a:sym typeface="Montserrat Semi-Bold"/>
              </a:rPr>
              <a:t>2024</a:t>
            </a:r>
          </a:p>
        </p:txBody>
      </p:sp>
      <p:sp>
        <p:nvSpPr>
          <p:cNvPr name="Freeform 7" id="7"/>
          <p:cNvSpPr/>
          <p:nvPr/>
        </p:nvSpPr>
        <p:spPr>
          <a:xfrm flipH="false" flipV="false" rot="0">
            <a:off x="10376753" y="4959423"/>
            <a:ext cx="761901" cy="761901"/>
          </a:xfrm>
          <a:custGeom>
            <a:avLst/>
            <a:gdLst/>
            <a:ahLst/>
            <a:cxnLst/>
            <a:rect r="r" b="b" t="t" l="l"/>
            <a:pathLst>
              <a:path h="761901" w="761901">
                <a:moveTo>
                  <a:pt x="0" y="0"/>
                </a:moveTo>
                <a:lnTo>
                  <a:pt x="761901" y="0"/>
                </a:lnTo>
                <a:lnTo>
                  <a:pt x="761901" y="761901"/>
                </a:lnTo>
                <a:lnTo>
                  <a:pt x="0" y="761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22031">
            <a:off x="12298949" y="9015442"/>
            <a:ext cx="3308586" cy="0"/>
          </a:xfrm>
          <a:prstGeom prst="line">
            <a:avLst/>
          </a:prstGeom>
          <a:ln cap="rnd" w="28575">
            <a:solidFill>
              <a:srgbClr val="FFFFFF"/>
            </a:solidFill>
            <a:prstDash val="solid"/>
            <a:headEnd type="none" len="sm" w="sm"/>
            <a:tailEnd type="none" len="sm" w="sm"/>
          </a:ln>
        </p:spPr>
      </p:sp>
      <p:sp>
        <p:nvSpPr>
          <p:cNvPr name="AutoShape 9" id="9"/>
          <p:cNvSpPr/>
          <p:nvPr/>
        </p:nvSpPr>
        <p:spPr>
          <a:xfrm rot="12282">
            <a:off x="1028705" y="3750415"/>
            <a:ext cx="8115321" cy="0"/>
          </a:xfrm>
          <a:prstGeom prst="line">
            <a:avLst/>
          </a:prstGeom>
          <a:ln cap="rnd" w="28575">
            <a:solidFill>
              <a:srgbClr val="FFFFFF"/>
            </a:solidFill>
            <a:prstDash val="solid"/>
            <a:headEnd type="none" len="sm" w="sm"/>
            <a:tailEnd type="none" len="sm" w="sm"/>
          </a:ln>
        </p:spPr>
      </p:sp>
      <p:sp>
        <p:nvSpPr>
          <p:cNvPr name="AutoShape 10" id="10"/>
          <p:cNvSpPr/>
          <p:nvPr/>
        </p:nvSpPr>
        <p:spPr>
          <a:xfrm rot="12282">
            <a:off x="1028654" y="6710985"/>
            <a:ext cx="8115321" cy="0"/>
          </a:xfrm>
          <a:prstGeom prst="line">
            <a:avLst/>
          </a:prstGeom>
          <a:ln cap="rnd" w="28575">
            <a:solidFill>
              <a:srgbClr val="FFFFFF"/>
            </a:solidFill>
            <a:prstDash val="solid"/>
            <a:headEnd type="none" len="sm" w="sm"/>
            <a:tailEnd type="none" len="sm" w="sm"/>
          </a:ln>
        </p:spPr>
      </p:sp>
      <p:sp>
        <p:nvSpPr>
          <p:cNvPr name="Freeform 11" id="11"/>
          <p:cNvSpPr/>
          <p:nvPr/>
        </p:nvSpPr>
        <p:spPr>
          <a:xfrm flipH="true" flipV="true" rot="3961325">
            <a:off x="11081148" y="-2658103"/>
            <a:ext cx="8064002" cy="8064002"/>
          </a:xfrm>
          <a:custGeom>
            <a:avLst/>
            <a:gdLst/>
            <a:ahLst/>
            <a:cxnLst/>
            <a:rect r="r" b="b" t="t" l="l"/>
            <a:pathLst>
              <a:path h="8064002" w="8064002">
                <a:moveTo>
                  <a:pt x="8064002" y="8064001"/>
                </a:moveTo>
                <a:lnTo>
                  <a:pt x="0" y="8064001"/>
                </a:lnTo>
                <a:lnTo>
                  <a:pt x="0" y="0"/>
                </a:lnTo>
                <a:lnTo>
                  <a:pt x="8064002" y="0"/>
                </a:lnTo>
                <a:lnTo>
                  <a:pt x="8064002" y="806400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454342" y="3086100"/>
            <a:ext cx="3667315" cy="4114800"/>
          </a:xfrm>
          <a:custGeom>
            <a:avLst/>
            <a:gdLst/>
            <a:ahLst/>
            <a:cxnLst/>
            <a:rect r="r" b="b" t="t" l="l"/>
            <a:pathLst>
              <a:path h="4114800" w="3667315">
                <a:moveTo>
                  <a:pt x="0" y="0"/>
                </a:moveTo>
                <a:lnTo>
                  <a:pt x="3667316" y="0"/>
                </a:lnTo>
                <a:lnTo>
                  <a:pt x="366731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8700" y="2502192"/>
            <a:ext cx="8115300" cy="794385"/>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Practicar y estudiar específicamente para las tecnologías relacionadas con el puesto</a:t>
            </a:r>
          </a:p>
        </p:txBody>
      </p:sp>
      <p:sp>
        <p:nvSpPr>
          <p:cNvPr name="TextBox 14" id="14"/>
          <p:cNvSpPr txBox="true"/>
          <p:nvPr/>
        </p:nvSpPr>
        <p:spPr>
          <a:xfrm rot="0">
            <a:off x="1028628" y="1228725"/>
            <a:ext cx="6562813" cy="1019164"/>
          </a:xfrm>
          <a:prstGeom prst="rect">
            <a:avLst/>
          </a:prstGeom>
        </p:spPr>
        <p:txBody>
          <a:bodyPr anchor="t" rtlCol="false" tIns="0" lIns="0" bIns="0" rIns="0">
            <a:spAutoFit/>
          </a:bodyPr>
          <a:lstStyle/>
          <a:p>
            <a:pPr algn="l">
              <a:lnSpc>
                <a:spcPts val="7519"/>
              </a:lnSpc>
            </a:pPr>
            <a:r>
              <a:rPr lang="en-US" sz="7999">
                <a:solidFill>
                  <a:srgbClr val="FFFFFF"/>
                </a:solidFill>
                <a:latin typeface="Montserrat Ultra-Bold"/>
                <a:ea typeface="Montserrat Ultra-Bold"/>
                <a:cs typeface="Montserrat Ultra-Bold"/>
                <a:sym typeface="Montserrat Ultra-Bold"/>
              </a:rPr>
              <a:t>01.</a:t>
            </a:r>
          </a:p>
        </p:txBody>
      </p:sp>
      <p:sp>
        <p:nvSpPr>
          <p:cNvPr name="TextBox 15" id="15"/>
          <p:cNvSpPr txBox="true"/>
          <p:nvPr/>
        </p:nvSpPr>
        <p:spPr>
          <a:xfrm rot="0">
            <a:off x="1028700" y="5477398"/>
            <a:ext cx="8399195" cy="794385"/>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Se leerá el CV mientras se charla, tener presentes los puntos fuertes de experiencia</a:t>
            </a:r>
          </a:p>
        </p:txBody>
      </p:sp>
      <p:sp>
        <p:nvSpPr>
          <p:cNvPr name="TextBox 16" id="16"/>
          <p:cNvSpPr txBox="true"/>
          <p:nvPr/>
        </p:nvSpPr>
        <p:spPr>
          <a:xfrm rot="0">
            <a:off x="1028700" y="4203931"/>
            <a:ext cx="6562813" cy="1019164"/>
          </a:xfrm>
          <a:prstGeom prst="rect">
            <a:avLst/>
          </a:prstGeom>
        </p:spPr>
        <p:txBody>
          <a:bodyPr anchor="t" rtlCol="false" tIns="0" lIns="0" bIns="0" rIns="0">
            <a:spAutoFit/>
          </a:bodyPr>
          <a:lstStyle/>
          <a:p>
            <a:pPr algn="l">
              <a:lnSpc>
                <a:spcPts val="7519"/>
              </a:lnSpc>
            </a:pPr>
            <a:r>
              <a:rPr lang="en-US" sz="7999">
                <a:solidFill>
                  <a:srgbClr val="FFFFFF"/>
                </a:solidFill>
                <a:latin typeface="Montserrat Ultra-Bold"/>
                <a:ea typeface="Montserrat Ultra-Bold"/>
                <a:cs typeface="Montserrat Ultra-Bold"/>
                <a:sym typeface="Montserrat Ultra-Bold"/>
              </a:rPr>
              <a:t>02.</a:t>
            </a:r>
          </a:p>
        </p:txBody>
      </p:sp>
      <p:sp>
        <p:nvSpPr>
          <p:cNvPr name="TextBox 17" id="17"/>
          <p:cNvSpPr txBox="true"/>
          <p:nvPr/>
        </p:nvSpPr>
        <p:spPr>
          <a:xfrm rot="0">
            <a:off x="1028700" y="8444667"/>
            <a:ext cx="8115300" cy="794385"/>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Intentar convencer al entrevistador que tenemos la capacidad para el puesto</a:t>
            </a:r>
          </a:p>
        </p:txBody>
      </p:sp>
      <p:sp>
        <p:nvSpPr>
          <p:cNvPr name="TextBox 18" id="18"/>
          <p:cNvSpPr txBox="true"/>
          <p:nvPr/>
        </p:nvSpPr>
        <p:spPr>
          <a:xfrm rot="0">
            <a:off x="1028700" y="7171199"/>
            <a:ext cx="6562813" cy="1019164"/>
          </a:xfrm>
          <a:prstGeom prst="rect">
            <a:avLst/>
          </a:prstGeom>
        </p:spPr>
        <p:txBody>
          <a:bodyPr anchor="t" rtlCol="false" tIns="0" lIns="0" bIns="0" rIns="0">
            <a:spAutoFit/>
          </a:bodyPr>
          <a:lstStyle/>
          <a:p>
            <a:pPr algn="l">
              <a:lnSpc>
                <a:spcPts val="7519"/>
              </a:lnSpc>
            </a:pPr>
            <a:r>
              <a:rPr lang="en-US" sz="7999">
                <a:solidFill>
                  <a:srgbClr val="FFFFFF"/>
                </a:solidFill>
                <a:latin typeface="Montserrat Ultra-Bold"/>
                <a:ea typeface="Montserrat Ultra-Bold"/>
                <a:cs typeface="Montserrat Ultra-Bold"/>
                <a:sym typeface="Montserrat Ultra-Bold"/>
              </a:rPr>
              <a:t>03.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605686"/>
        </a:solidFill>
      </p:bgPr>
    </p:bg>
    <p:spTree>
      <p:nvGrpSpPr>
        <p:cNvPr id="1" name=""/>
        <p:cNvGrpSpPr/>
        <p:nvPr/>
      </p:nvGrpSpPr>
      <p:grpSpPr>
        <a:xfrm>
          <a:off x="0" y="0"/>
          <a:ext cx="0" cy="0"/>
          <a:chOff x="0" y="0"/>
          <a:chExt cx="0" cy="0"/>
        </a:xfrm>
      </p:grpSpPr>
      <p:sp>
        <p:nvSpPr>
          <p:cNvPr name="Freeform 2" id="2"/>
          <p:cNvSpPr/>
          <p:nvPr/>
        </p:nvSpPr>
        <p:spPr>
          <a:xfrm flipH="false" flipV="false" rot="0">
            <a:off x="10978445" y="-79766"/>
            <a:ext cx="7309555" cy="10446532"/>
          </a:xfrm>
          <a:custGeom>
            <a:avLst/>
            <a:gdLst/>
            <a:ahLst/>
            <a:cxnLst/>
            <a:rect r="r" b="b" t="t" l="l"/>
            <a:pathLst>
              <a:path h="10446532" w="7309555">
                <a:moveTo>
                  <a:pt x="0" y="0"/>
                </a:moveTo>
                <a:lnTo>
                  <a:pt x="7309555" y="0"/>
                </a:lnTo>
                <a:lnTo>
                  <a:pt x="7309555" y="10446532"/>
                </a:lnTo>
                <a:lnTo>
                  <a:pt x="0" y="10446532"/>
                </a:lnTo>
                <a:lnTo>
                  <a:pt x="0" y="0"/>
                </a:lnTo>
                <a:close/>
              </a:path>
            </a:pathLst>
          </a:custGeom>
          <a:blipFill>
            <a:blip r:embed="rId2">
              <a:extLst>
                <a:ext uri="{96DAC541-7B7A-43D3-8B79-37D633B846F1}">
                  <asvg:svgBlip xmlns:asvg="http://schemas.microsoft.com/office/drawing/2016/SVG/main" r:embed="rId3"/>
                </a:ext>
              </a:extLst>
            </a:blip>
            <a:stretch>
              <a:fillRect l="0" t="0" r="-150193" b="-75062"/>
            </a:stretch>
          </a:blipFill>
        </p:spPr>
      </p:sp>
      <p:grpSp>
        <p:nvGrpSpPr>
          <p:cNvPr name="Group 3" id="3"/>
          <p:cNvGrpSpPr/>
          <p:nvPr/>
        </p:nvGrpSpPr>
        <p:grpSpPr>
          <a:xfrm rot="0">
            <a:off x="1028700" y="4098088"/>
            <a:ext cx="4713895" cy="3964954"/>
            <a:chOff x="0" y="0"/>
            <a:chExt cx="8349527" cy="7022958"/>
          </a:xfrm>
        </p:grpSpPr>
        <p:sp>
          <p:nvSpPr>
            <p:cNvPr name="Freeform 4" id="4"/>
            <p:cNvSpPr/>
            <p:nvPr/>
          </p:nvSpPr>
          <p:spPr>
            <a:xfrm flipH="false" flipV="false" rot="0">
              <a:off x="0" y="0"/>
              <a:ext cx="8349527" cy="7022958"/>
            </a:xfrm>
            <a:custGeom>
              <a:avLst/>
              <a:gdLst/>
              <a:ahLst/>
              <a:cxnLst/>
              <a:rect r="r" b="b" t="t" l="l"/>
              <a:pathLst>
                <a:path h="7022958" w="8349527">
                  <a:moveTo>
                    <a:pt x="0" y="0"/>
                  </a:moveTo>
                  <a:lnTo>
                    <a:pt x="0" y="7022958"/>
                  </a:lnTo>
                  <a:lnTo>
                    <a:pt x="8349527" y="7022958"/>
                  </a:lnTo>
                  <a:lnTo>
                    <a:pt x="8349527" y="0"/>
                  </a:lnTo>
                  <a:lnTo>
                    <a:pt x="0" y="0"/>
                  </a:lnTo>
                  <a:close/>
                  <a:moveTo>
                    <a:pt x="8288566" y="6961998"/>
                  </a:moveTo>
                  <a:lnTo>
                    <a:pt x="59690" y="6961998"/>
                  </a:lnTo>
                  <a:lnTo>
                    <a:pt x="59690" y="59690"/>
                  </a:lnTo>
                  <a:lnTo>
                    <a:pt x="8288566" y="59690"/>
                  </a:lnTo>
                  <a:lnTo>
                    <a:pt x="8288566" y="6961998"/>
                  </a:lnTo>
                  <a:close/>
                </a:path>
              </a:pathLst>
            </a:custGeom>
            <a:solidFill>
              <a:srgbClr val="FFFFFF"/>
            </a:solidFill>
          </p:spPr>
        </p:sp>
      </p:grpSp>
      <p:grpSp>
        <p:nvGrpSpPr>
          <p:cNvPr name="Group 5" id="5"/>
          <p:cNvGrpSpPr/>
          <p:nvPr/>
        </p:nvGrpSpPr>
        <p:grpSpPr>
          <a:xfrm rot="0">
            <a:off x="6787052" y="4098088"/>
            <a:ext cx="4713895" cy="3964954"/>
            <a:chOff x="0" y="0"/>
            <a:chExt cx="8349527" cy="7022958"/>
          </a:xfrm>
        </p:grpSpPr>
        <p:sp>
          <p:nvSpPr>
            <p:cNvPr name="Freeform 6" id="6"/>
            <p:cNvSpPr/>
            <p:nvPr/>
          </p:nvSpPr>
          <p:spPr>
            <a:xfrm flipH="false" flipV="false" rot="0">
              <a:off x="0" y="0"/>
              <a:ext cx="8349527" cy="7022958"/>
            </a:xfrm>
            <a:custGeom>
              <a:avLst/>
              <a:gdLst/>
              <a:ahLst/>
              <a:cxnLst/>
              <a:rect r="r" b="b" t="t" l="l"/>
              <a:pathLst>
                <a:path h="7022958" w="8349527">
                  <a:moveTo>
                    <a:pt x="0" y="0"/>
                  </a:moveTo>
                  <a:lnTo>
                    <a:pt x="0" y="7022958"/>
                  </a:lnTo>
                  <a:lnTo>
                    <a:pt x="8349527" y="7022958"/>
                  </a:lnTo>
                  <a:lnTo>
                    <a:pt x="8349527" y="0"/>
                  </a:lnTo>
                  <a:lnTo>
                    <a:pt x="0" y="0"/>
                  </a:lnTo>
                  <a:close/>
                  <a:moveTo>
                    <a:pt x="8288566" y="6961998"/>
                  </a:moveTo>
                  <a:lnTo>
                    <a:pt x="59690" y="6961998"/>
                  </a:lnTo>
                  <a:lnTo>
                    <a:pt x="59690" y="59690"/>
                  </a:lnTo>
                  <a:lnTo>
                    <a:pt x="8288566" y="59690"/>
                  </a:lnTo>
                  <a:lnTo>
                    <a:pt x="8288566" y="6961998"/>
                  </a:lnTo>
                  <a:close/>
                </a:path>
              </a:pathLst>
            </a:custGeom>
            <a:solidFill>
              <a:srgbClr val="FFFFFF"/>
            </a:solidFill>
          </p:spPr>
        </p:sp>
      </p:grpSp>
      <p:grpSp>
        <p:nvGrpSpPr>
          <p:cNvPr name="Group 7" id="7"/>
          <p:cNvGrpSpPr/>
          <p:nvPr/>
        </p:nvGrpSpPr>
        <p:grpSpPr>
          <a:xfrm rot="0">
            <a:off x="12545405" y="4098088"/>
            <a:ext cx="4713895" cy="3964954"/>
            <a:chOff x="0" y="0"/>
            <a:chExt cx="8349527" cy="7022958"/>
          </a:xfrm>
        </p:grpSpPr>
        <p:sp>
          <p:nvSpPr>
            <p:cNvPr name="Freeform 8" id="8"/>
            <p:cNvSpPr/>
            <p:nvPr/>
          </p:nvSpPr>
          <p:spPr>
            <a:xfrm flipH="false" flipV="false" rot="0">
              <a:off x="0" y="0"/>
              <a:ext cx="8349527" cy="7022958"/>
            </a:xfrm>
            <a:custGeom>
              <a:avLst/>
              <a:gdLst/>
              <a:ahLst/>
              <a:cxnLst/>
              <a:rect r="r" b="b" t="t" l="l"/>
              <a:pathLst>
                <a:path h="7022958" w="8349527">
                  <a:moveTo>
                    <a:pt x="0" y="0"/>
                  </a:moveTo>
                  <a:lnTo>
                    <a:pt x="0" y="7022958"/>
                  </a:lnTo>
                  <a:lnTo>
                    <a:pt x="8349527" y="7022958"/>
                  </a:lnTo>
                  <a:lnTo>
                    <a:pt x="8349527" y="0"/>
                  </a:lnTo>
                  <a:lnTo>
                    <a:pt x="0" y="0"/>
                  </a:lnTo>
                  <a:close/>
                  <a:moveTo>
                    <a:pt x="8288566" y="6961998"/>
                  </a:moveTo>
                  <a:lnTo>
                    <a:pt x="59690" y="6961998"/>
                  </a:lnTo>
                  <a:lnTo>
                    <a:pt x="59690" y="59690"/>
                  </a:lnTo>
                  <a:lnTo>
                    <a:pt x="8288566" y="59690"/>
                  </a:lnTo>
                  <a:lnTo>
                    <a:pt x="8288566" y="6961998"/>
                  </a:lnTo>
                  <a:close/>
                </a:path>
              </a:pathLst>
            </a:custGeom>
            <a:solidFill>
              <a:srgbClr val="FFFFFF"/>
            </a:solidFill>
          </p:spPr>
        </p:sp>
      </p:grpSp>
      <p:sp>
        <p:nvSpPr>
          <p:cNvPr name="TextBox 9" id="9"/>
          <p:cNvSpPr txBox="true"/>
          <p:nvPr/>
        </p:nvSpPr>
        <p:spPr>
          <a:xfrm rot="0">
            <a:off x="5862613" y="8831322"/>
            <a:ext cx="2603761" cy="369189"/>
          </a:xfrm>
          <a:prstGeom prst="rect">
            <a:avLst/>
          </a:prstGeom>
        </p:spPr>
        <p:txBody>
          <a:bodyPr anchor="t" rtlCol="false" tIns="0" lIns="0" bIns="0" rIns="0">
            <a:spAutoFit/>
          </a:bodyPr>
          <a:lstStyle/>
          <a:p>
            <a:pPr algn="l">
              <a:lnSpc>
                <a:spcPts val="2808"/>
              </a:lnSpc>
            </a:pPr>
            <a:r>
              <a:rPr lang="en-US" sz="2700">
                <a:solidFill>
                  <a:srgbClr val="FFFFFF"/>
                </a:solidFill>
                <a:latin typeface="Montserrat Semi-Bold"/>
                <a:ea typeface="Montserrat Semi-Bold"/>
                <a:cs typeface="Montserrat Semi-Bold"/>
                <a:sym typeface="Montserrat Semi-Bold"/>
              </a:rPr>
              <a:t>Challenge</a:t>
            </a:r>
          </a:p>
        </p:txBody>
      </p:sp>
      <p:sp>
        <p:nvSpPr>
          <p:cNvPr name="AutoShape 10" id="10"/>
          <p:cNvSpPr/>
          <p:nvPr/>
        </p:nvSpPr>
        <p:spPr>
          <a:xfrm rot="22031">
            <a:off x="7813384" y="9015442"/>
            <a:ext cx="3308586" cy="0"/>
          </a:xfrm>
          <a:prstGeom prst="line">
            <a:avLst/>
          </a:prstGeom>
          <a:ln cap="rnd" w="28575">
            <a:solidFill>
              <a:srgbClr val="FFFFFF"/>
            </a:solidFill>
            <a:prstDash val="solid"/>
            <a:headEnd type="none" len="sm" w="sm"/>
            <a:tailEnd type="none" len="sm" w="sm"/>
          </a:ln>
        </p:spPr>
      </p:sp>
      <p:grpSp>
        <p:nvGrpSpPr>
          <p:cNvPr name="Group 11" id="11"/>
          <p:cNvGrpSpPr>
            <a:grpSpLocks noChangeAspect="true"/>
          </p:cNvGrpSpPr>
          <p:nvPr/>
        </p:nvGrpSpPr>
        <p:grpSpPr>
          <a:xfrm rot="0">
            <a:off x="2966860" y="3679301"/>
            <a:ext cx="837575" cy="837575"/>
            <a:chOff x="0" y="0"/>
            <a:chExt cx="6355080" cy="6355080"/>
          </a:xfrm>
        </p:grpSpPr>
        <p:sp>
          <p:nvSpPr>
            <p:cNvPr name="Freeform 12" id="1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TextBox 13" id="13"/>
          <p:cNvSpPr txBox="true"/>
          <p:nvPr/>
        </p:nvSpPr>
        <p:spPr>
          <a:xfrm rot="0">
            <a:off x="5086346" y="1228725"/>
            <a:ext cx="8115308" cy="1969133"/>
          </a:xfrm>
          <a:prstGeom prst="rect">
            <a:avLst/>
          </a:prstGeom>
        </p:spPr>
        <p:txBody>
          <a:bodyPr anchor="t" rtlCol="false" tIns="0" lIns="0" bIns="0" rIns="0">
            <a:spAutoFit/>
          </a:bodyPr>
          <a:lstStyle/>
          <a:p>
            <a:pPr algn="ctr">
              <a:lnSpc>
                <a:spcPts val="7519"/>
              </a:lnSpc>
            </a:pPr>
            <a:r>
              <a:rPr lang="en-US" sz="7999">
                <a:solidFill>
                  <a:srgbClr val="FFFFFF"/>
                </a:solidFill>
                <a:latin typeface="Montserrat Bold"/>
                <a:ea typeface="Montserrat Bold"/>
                <a:cs typeface="Montserrat Bold"/>
                <a:sym typeface="Montserrat Bold"/>
              </a:rPr>
              <a:t>Challenge Técnico</a:t>
            </a:r>
          </a:p>
        </p:txBody>
      </p:sp>
      <p:sp>
        <p:nvSpPr>
          <p:cNvPr name="TextBox 14" id="14"/>
          <p:cNvSpPr txBox="true"/>
          <p:nvPr/>
        </p:nvSpPr>
        <p:spPr>
          <a:xfrm rot="0">
            <a:off x="1287345" y="5305364"/>
            <a:ext cx="4196606" cy="1644015"/>
          </a:xfrm>
          <a:prstGeom prst="rect">
            <a:avLst/>
          </a:prstGeom>
        </p:spPr>
        <p:txBody>
          <a:bodyPr anchor="t" rtlCol="false" tIns="0" lIns="0" bIns="0" rIns="0">
            <a:spAutoFit/>
          </a:bodyPr>
          <a:lstStyle/>
          <a:p>
            <a:pPr algn="l">
              <a:lnSpc>
                <a:spcPts val="4230"/>
              </a:lnSpc>
            </a:pPr>
            <a:r>
              <a:rPr lang="en-US" sz="4500">
                <a:solidFill>
                  <a:srgbClr val="FFFFFF"/>
                </a:solidFill>
                <a:latin typeface="Montserrat Classic"/>
                <a:ea typeface="Montserrat Classic"/>
                <a:cs typeface="Montserrat Classic"/>
                <a:sym typeface="Montserrat Classic"/>
              </a:rPr>
              <a:t>Leer muy bien las instrucciones</a:t>
            </a:r>
          </a:p>
        </p:txBody>
      </p:sp>
      <p:sp>
        <p:nvSpPr>
          <p:cNvPr name="TextBox 15" id="15"/>
          <p:cNvSpPr txBox="true"/>
          <p:nvPr/>
        </p:nvSpPr>
        <p:spPr>
          <a:xfrm rot="0">
            <a:off x="7045697" y="5305364"/>
            <a:ext cx="4196606" cy="1644015"/>
          </a:xfrm>
          <a:prstGeom prst="rect">
            <a:avLst/>
          </a:prstGeom>
        </p:spPr>
        <p:txBody>
          <a:bodyPr anchor="t" rtlCol="false" tIns="0" lIns="0" bIns="0" rIns="0">
            <a:spAutoFit/>
          </a:bodyPr>
          <a:lstStyle/>
          <a:p>
            <a:pPr algn="l">
              <a:lnSpc>
                <a:spcPts val="4230"/>
              </a:lnSpc>
            </a:pPr>
            <a:r>
              <a:rPr lang="en-US" sz="4500">
                <a:solidFill>
                  <a:srgbClr val="FFFFFF"/>
                </a:solidFill>
                <a:latin typeface="Montserrat Classic"/>
                <a:ea typeface="Montserrat Classic"/>
                <a:cs typeface="Montserrat Classic"/>
                <a:sym typeface="Montserrat Classic"/>
              </a:rPr>
              <a:t>Preguntar todas las dudas</a:t>
            </a:r>
          </a:p>
        </p:txBody>
      </p:sp>
      <p:sp>
        <p:nvSpPr>
          <p:cNvPr name="TextBox 16" id="16"/>
          <p:cNvSpPr txBox="true"/>
          <p:nvPr/>
        </p:nvSpPr>
        <p:spPr>
          <a:xfrm rot="0">
            <a:off x="12804049" y="4768244"/>
            <a:ext cx="4196606" cy="2710815"/>
          </a:xfrm>
          <a:prstGeom prst="rect">
            <a:avLst/>
          </a:prstGeom>
        </p:spPr>
        <p:txBody>
          <a:bodyPr anchor="t" rtlCol="false" tIns="0" lIns="0" bIns="0" rIns="0">
            <a:spAutoFit/>
          </a:bodyPr>
          <a:lstStyle/>
          <a:p>
            <a:pPr algn="l">
              <a:lnSpc>
                <a:spcPts val="4230"/>
              </a:lnSpc>
            </a:pPr>
            <a:r>
              <a:rPr lang="en-US" sz="4500">
                <a:solidFill>
                  <a:srgbClr val="FFFFFF"/>
                </a:solidFill>
                <a:latin typeface="Montserrat Classic"/>
                <a:ea typeface="Montserrat Classic"/>
                <a:cs typeface="Montserrat Classic"/>
                <a:sym typeface="Montserrat Classic"/>
              </a:rPr>
              <a:t>Dar toque personal, siempre intentar sorprender</a:t>
            </a:r>
          </a:p>
        </p:txBody>
      </p:sp>
      <p:sp>
        <p:nvSpPr>
          <p:cNvPr name="TextBox 17" id="17"/>
          <p:cNvSpPr txBox="true"/>
          <p:nvPr/>
        </p:nvSpPr>
        <p:spPr>
          <a:xfrm rot="0">
            <a:off x="10342007" y="8839260"/>
            <a:ext cx="2083380" cy="369189"/>
          </a:xfrm>
          <a:prstGeom prst="rect">
            <a:avLst/>
          </a:prstGeom>
        </p:spPr>
        <p:txBody>
          <a:bodyPr anchor="t" rtlCol="false" tIns="0" lIns="0" bIns="0" rIns="0">
            <a:spAutoFit/>
          </a:bodyPr>
          <a:lstStyle/>
          <a:p>
            <a:pPr algn="r">
              <a:lnSpc>
                <a:spcPts val="2808"/>
              </a:lnSpc>
            </a:pPr>
            <a:r>
              <a:rPr lang="en-US" sz="2700">
                <a:solidFill>
                  <a:srgbClr val="FFFFFF"/>
                </a:solidFill>
                <a:latin typeface="Montserrat Semi-Bold"/>
                <a:ea typeface="Montserrat Semi-Bold"/>
                <a:cs typeface="Montserrat Semi-Bold"/>
                <a:sym typeface="Montserrat Semi-Bold"/>
              </a:rPr>
              <a:t>2024</a:t>
            </a:r>
          </a:p>
        </p:txBody>
      </p:sp>
      <p:grpSp>
        <p:nvGrpSpPr>
          <p:cNvPr name="Group 18" id="18"/>
          <p:cNvGrpSpPr>
            <a:grpSpLocks noChangeAspect="true"/>
          </p:cNvGrpSpPr>
          <p:nvPr/>
        </p:nvGrpSpPr>
        <p:grpSpPr>
          <a:xfrm rot="0">
            <a:off x="8725212" y="3679301"/>
            <a:ext cx="837575" cy="837575"/>
            <a:chOff x="0" y="0"/>
            <a:chExt cx="6355080" cy="6355080"/>
          </a:xfrm>
        </p:grpSpPr>
        <p:sp>
          <p:nvSpPr>
            <p:cNvPr name="Freeform 19" id="1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20" id="20"/>
          <p:cNvGrpSpPr>
            <a:grpSpLocks noChangeAspect="true"/>
          </p:cNvGrpSpPr>
          <p:nvPr/>
        </p:nvGrpSpPr>
        <p:grpSpPr>
          <a:xfrm rot="0">
            <a:off x="14483565" y="3679301"/>
            <a:ext cx="837575" cy="837575"/>
            <a:chOff x="0" y="0"/>
            <a:chExt cx="6355080" cy="6355080"/>
          </a:xfrm>
        </p:grpSpPr>
        <p:sp>
          <p:nvSpPr>
            <p:cNvPr name="Freeform 21" id="2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605686"/>
        </a:solidFill>
      </p:bgPr>
    </p:bg>
    <p:spTree>
      <p:nvGrpSpPr>
        <p:cNvPr id="1" name=""/>
        <p:cNvGrpSpPr/>
        <p:nvPr/>
      </p:nvGrpSpPr>
      <p:grpSpPr>
        <a:xfrm>
          <a:off x="0" y="0"/>
          <a:ext cx="0" cy="0"/>
          <a:chOff x="0" y="0"/>
          <a:chExt cx="0" cy="0"/>
        </a:xfrm>
      </p:grpSpPr>
      <p:sp>
        <p:nvSpPr>
          <p:cNvPr name="Freeform 2" id="2"/>
          <p:cNvSpPr/>
          <p:nvPr/>
        </p:nvSpPr>
        <p:spPr>
          <a:xfrm flipH="false" flipV="false" rot="0">
            <a:off x="-314547" y="-223212"/>
            <a:ext cx="7417752" cy="10733423"/>
          </a:xfrm>
          <a:custGeom>
            <a:avLst/>
            <a:gdLst/>
            <a:ahLst/>
            <a:cxnLst/>
            <a:rect r="r" b="b" t="t" l="l"/>
            <a:pathLst>
              <a:path h="10733423" w="7417752">
                <a:moveTo>
                  <a:pt x="0" y="0"/>
                </a:moveTo>
                <a:lnTo>
                  <a:pt x="7417752" y="0"/>
                </a:lnTo>
                <a:lnTo>
                  <a:pt x="7417752" y="10733424"/>
                </a:lnTo>
                <a:lnTo>
                  <a:pt x="0" y="10733424"/>
                </a:lnTo>
                <a:lnTo>
                  <a:pt x="0" y="0"/>
                </a:lnTo>
                <a:close/>
              </a:path>
            </a:pathLst>
          </a:custGeom>
          <a:blipFill>
            <a:blip r:embed="rId2">
              <a:extLst>
                <a:ext uri="{96DAC541-7B7A-43D3-8B79-37D633B846F1}">
                  <asvg:svgBlip xmlns:asvg="http://schemas.microsoft.com/office/drawing/2016/SVG/main" r:embed="rId3"/>
                </a:ext>
              </a:extLst>
            </a:blip>
            <a:stretch>
              <a:fillRect l="-62876" t="-3596" r="-83667" b="-66787"/>
            </a:stretch>
          </a:blipFill>
        </p:spPr>
      </p:sp>
      <p:sp>
        <p:nvSpPr>
          <p:cNvPr name="Freeform 3" id="3"/>
          <p:cNvSpPr/>
          <p:nvPr/>
        </p:nvSpPr>
        <p:spPr>
          <a:xfrm flipH="false" flipV="false" rot="0">
            <a:off x="1057275" y="1028700"/>
            <a:ext cx="761901" cy="761901"/>
          </a:xfrm>
          <a:custGeom>
            <a:avLst/>
            <a:gdLst/>
            <a:ahLst/>
            <a:cxnLst/>
            <a:rect r="r" b="b" t="t" l="l"/>
            <a:pathLst>
              <a:path h="761901" w="761901">
                <a:moveTo>
                  <a:pt x="0" y="0"/>
                </a:moveTo>
                <a:lnTo>
                  <a:pt x="761901" y="0"/>
                </a:lnTo>
                <a:lnTo>
                  <a:pt x="761901" y="761901"/>
                </a:lnTo>
                <a:lnTo>
                  <a:pt x="0" y="761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57275" y="4584192"/>
            <a:ext cx="4674108" cy="4674108"/>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4627" t="0" r="-51247" b="0"/>
              </a:stretch>
            </a:blipFill>
          </p:spPr>
        </p:sp>
      </p:grpSp>
      <p:sp>
        <p:nvSpPr>
          <p:cNvPr name="TextBox 6" id="6"/>
          <p:cNvSpPr txBox="true"/>
          <p:nvPr/>
        </p:nvSpPr>
        <p:spPr>
          <a:xfrm rot="0">
            <a:off x="10348178" y="8831322"/>
            <a:ext cx="2603761" cy="369189"/>
          </a:xfrm>
          <a:prstGeom prst="rect">
            <a:avLst/>
          </a:prstGeom>
        </p:spPr>
        <p:txBody>
          <a:bodyPr anchor="t" rtlCol="false" tIns="0" lIns="0" bIns="0" rIns="0">
            <a:spAutoFit/>
          </a:bodyPr>
          <a:lstStyle/>
          <a:p>
            <a:pPr algn="l">
              <a:lnSpc>
                <a:spcPts val="2808"/>
              </a:lnSpc>
            </a:pPr>
            <a:r>
              <a:rPr lang="en-US" sz="2700">
                <a:solidFill>
                  <a:srgbClr val="FFFFFF"/>
                </a:solidFill>
                <a:latin typeface="Montserrat Semi-Bold"/>
                <a:ea typeface="Montserrat Semi-Bold"/>
                <a:cs typeface="Montserrat Semi-Bold"/>
                <a:sym typeface="Montserrat Semi-Bold"/>
              </a:rPr>
              <a:t>Resultado</a:t>
            </a:r>
          </a:p>
        </p:txBody>
      </p:sp>
      <p:sp>
        <p:nvSpPr>
          <p:cNvPr name="AutoShape 7" id="7"/>
          <p:cNvSpPr/>
          <p:nvPr/>
        </p:nvSpPr>
        <p:spPr>
          <a:xfrm rot="22031">
            <a:off x="12298949" y="9015442"/>
            <a:ext cx="3308586" cy="0"/>
          </a:xfrm>
          <a:prstGeom prst="line">
            <a:avLst/>
          </a:prstGeom>
          <a:ln cap="rnd" w="28575">
            <a:solidFill>
              <a:srgbClr val="FFFFFF"/>
            </a:solidFill>
            <a:prstDash val="solid"/>
            <a:headEnd type="none" len="sm" w="sm"/>
            <a:tailEnd type="none" len="sm" w="sm"/>
          </a:ln>
        </p:spPr>
      </p:sp>
      <p:sp>
        <p:nvSpPr>
          <p:cNvPr name="AutoShape 8" id="8"/>
          <p:cNvSpPr/>
          <p:nvPr/>
        </p:nvSpPr>
        <p:spPr>
          <a:xfrm rot="7327">
            <a:off x="10348193" y="8517007"/>
            <a:ext cx="6562767" cy="0"/>
          </a:xfrm>
          <a:prstGeom prst="line">
            <a:avLst/>
          </a:prstGeom>
          <a:ln cap="rnd" w="28575">
            <a:solidFill>
              <a:srgbClr val="FFFFFF"/>
            </a:solidFill>
            <a:prstDash val="solid"/>
            <a:headEnd type="none" len="sm" w="sm"/>
            <a:tailEnd type="none" len="sm" w="sm"/>
          </a:ln>
        </p:spPr>
      </p:sp>
      <p:sp>
        <p:nvSpPr>
          <p:cNvPr name="Freeform 9" id="9"/>
          <p:cNvSpPr/>
          <p:nvPr/>
        </p:nvSpPr>
        <p:spPr>
          <a:xfrm flipH="false" flipV="false" rot="0">
            <a:off x="3045750" y="6516856"/>
            <a:ext cx="5371266" cy="5501937"/>
          </a:xfrm>
          <a:custGeom>
            <a:avLst/>
            <a:gdLst/>
            <a:ahLst/>
            <a:cxnLst/>
            <a:rect r="r" b="b" t="t" l="l"/>
            <a:pathLst>
              <a:path h="5501937" w="5371266">
                <a:moveTo>
                  <a:pt x="0" y="0"/>
                </a:moveTo>
                <a:lnTo>
                  <a:pt x="5371266" y="0"/>
                </a:lnTo>
                <a:lnTo>
                  <a:pt x="5371266" y="5501938"/>
                </a:lnTo>
                <a:lnTo>
                  <a:pt x="0" y="5501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8700" y="2325767"/>
            <a:ext cx="7371003" cy="1969133"/>
          </a:xfrm>
          <a:prstGeom prst="rect">
            <a:avLst/>
          </a:prstGeom>
        </p:spPr>
        <p:txBody>
          <a:bodyPr anchor="t" rtlCol="false" tIns="0" lIns="0" bIns="0" rIns="0">
            <a:spAutoFit/>
          </a:bodyPr>
          <a:lstStyle/>
          <a:p>
            <a:pPr algn="l">
              <a:lnSpc>
                <a:spcPts val="7519"/>
              </a:lnSpc>
            </a:pPr>
            <a:r>
              <a:rPr lang="en-US" sz="7999">
                <a:solidFill>
                  <a:srgbClr val="FFFFFF"/>
                </a:solidFill>
                <a:latin typeface="Montserrat Bold"/>
                <a:ea typeface="Montserrat Bold"/>
                <a:cs typeface="Montserrat Bold"/>
                <a:sym typeface="Montserrat Bold"/>
              </a:rPr>
              <a:t>RESULTADO</a:t>
            </a:r>
          </a:p>
          <a:p>
            <a:pPr algn="l">
              <a:lnSpc>
                <a:spcPts val="7519"/>
              </a:lnSpc>
            </a:pPr>
            <a:r>
              <a:rPr lang="en-US" sz="7999">
                <a:solidFill>
                  <a:srgbClr val="FFFFFF"/>
                </a:solidFill>
                <a:latin typeface="Montserrat Bold"/>
                <a:ea typeface="Montserrat Bold"/>
                <a:cs typeface="Montserrat Bold"/>
                <a:sym typeface="Montserrat Bold"/>
              </a:rPr>
              <a:t>NO POSITIVO</a:t>
            </a:r>
          </a:p>
        </p:txBody>
      </p:sp>
      <p:sp>
        <p:nvSpPr>
          <p:cNvPr name="TextBox 11" id="11"/>
          <p:cNvSpPr txBox="true"/>
          <p:nvPr/>
        </p:nvSpPr>
        <p:spPr>
          <a:xfrm rot="0">
            <a:off x="14827572" y="8839260"/>
            <a:ext cx="2083380" cy="369189"/>
          </a:xfrm>
          <a:prstGeom prst="rect">
            <a:avLst/>
          </a:prstGeom>
        </p:spPr>
        <p:txBody>
          <a:bodyPr anchor="t" rtlCol="false" tIns="0" lIns="0" bIns="0" rIns="0">
            <a:spAutoFit/>
          </a:bodyPr>
          <a:lstStyle/>
          <a:p>
            <a:pPr algn="r">
              <a:lnSpc>
                <a:spcPts val="2808"/>
              </a:lnSpc>
            </a:pPr>
            <a:r>
              <a:rPr lang="en-US" sz="2700">
                <a:solidFill>
                  <a:srgbClr val="FFFFFF"/>
                </a:solidFill>
                <a:latin typeface="Montserrat Semi-Bold"/>
                <a:ea typeface="Montserrat Semi-Bold"/>
                <a:cs typeface="Montserrat Semi-Bold"/>
                <a:sym typeface="Montserrat Semi-Bold"/>
              </a:rPr>
              <a:t>2024</a:t>
            </a:r>
          </a:p>
        </p:txBody>
      </p:sp>
      <p:sp>
        <p:nvSpPr>
          <p:cNvPr name="TextBox 12" id="12"/>
          <p:cNvSpPr txBox="true"/>
          <p:nvPr/>
        </p:nvSpPr>
        <p:spPr>
          <a:xfrm rot="0">
            <a:off x="10295629" y="6443498"/>
            <a:ext cx="6911130" cy="1575435"/>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A pesar de que no estemos de acuerdo con la decisión, debemos ser coordinales porque puede haber una próxima oportunidad</a:t>
            </a:r>
          </a:p>
        </p:txBody>
      </p:sp>
      <p:sp>
        <p:nvSpPr>
          <p:cNvPr name="TextBox 13" id="13"/>
          <p:cNvSpPr txBox="true"/>
          <p:nvPr/>
        </p:nvSpPr>
        <p:spPr>
          <a:xfrm rot="0">
            <a:off x="10295629" y="5768870"/>
            <a:ext cx="6911130" cy="631825"/>
          </a:xfrm>
          <a:prstGeom prst="rect">
            <a:avLst/>
          </a:prstGeom>
        </p:spPr>
        <p:txBody>
          <a:bodyPr anchor="t" rtlCol="false" tIns="0" lIns="0" bIns="0" rIns="0">
            <a:spAutoFit/>
          </a:bodyPr>
          <a:lstStyle/>
          <a:p>
            <a:pPr algn="l">
              <a:lnSpc>
                <a:spcPts val="4700"/>
              </a:lnSpc>
            </a:pPr>
            <a:r>
              <a:rPr lang="en-US" sz="5000">
                <a:solidFill>
                  <a:srgbClr val="FFFFFF"/>
                </a:solidFill>
                <a:latin typeface="Montserrat Ultra-Bold"/>
                <a:ea typeface="Montserrat Ultra-Bold"/>
                <a:cs typeface="Montserrat Ultra-Bold"/>
                <a:sym typeface="Montserrat Ultra-Bold"/>
              </a:rPr>
              <a:t># Siempre amable</a:t>
            </a:r>
          </a:p>
        </p:txBody>
      </p:sp>
      <p:sp>
        <p:nvSpPr>
          <p:cNvPr name="TextBox 14" id="14"/>
          <p:cNvSpPr txBox="true"/>
          <p:nvPr/>
        </p:nvSpPr>
        <p:spPr>
          <a:xfrm rot="0">
            <a:off x="10295637" y="4106444"/>
            <a:ext cx="6911122" cy="1184910"/>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La persona que te entrevista también hace un esfuerzo en el proceso por lo cual merece respeto</a:t>
            </a:r>
          </a:p>
        </p:txBody>
      </p:sp>
      <p:sp>
        <p:nvSpPr>
          <p:cNvPr name="TextBox 15" id="15"/>
          <p:cNvSpPr txBox="true"/>
          <p:nvPr/>
        </p:nvSpPr>
        <p:spPr>
          <a:xfrm rot="0">
            <a:off x="10295637" y="3437193"/>
            <a:ext cx="7315217" cy="567690"/>
          </a:xfrm>
          <a:prstGeom prst="rect">
            <a:avLst/>
          </a:prstGeom>
        </p:spPr>
        <p:txBody>
          <a:bodyPr anchor="t" rtlCol="false" tIns="0" lIns="0" bIns="0" rIns="0">
            <a:spAutoFit/>
          </a:bodyPr>
          <a:lstStyle/>
          <a:p>
            <a:pPr algn="l">
              <a:lnSpc>
                <a:spcPts val="4230"/>
              </a:lnSpc>
            </a:pPr>
            <a:r>
              <a:rPr lang="en-US" sz="4500">
                <a:solidFill>
                  <a:srgbClr val="FFFFFF"/>
                </a:solidFill>
                <a:latin typeface="Montserrat Ultra-Bold"/>
                <a:ea typeface="Montserrat Ultra-Bold"/>
                <a:cs typeface="Montserrat Ultra-Bold"/>
                <a:sym typeface="Montserrat Ultra-Bold"/>
              </a:rPr>
              <a:t># Agradecer el proceso</a:t>
            </a:r>
          </a:p>
        </p:txBody>
      </p:sp>
      <p:sp>
        <p:nvSpPr>
          <p:cNvPr name="TextBox 16" id="16"/>
          <p:cNvSpPr txBox="true"/>
          <p:nvPr/>
        </p:nvSpPr>
        <p:spPr>
          <a:xfrm rot="0">
            <a:off x="10295637" y="1812251"/>
            <a:ext cx="6911122" cy="1184910"/>
          </a:xfrm>
          <a:prstGeom prst="rect">
            <a:avLst/>
          </a:prstGeom>
        </p:spPr>
        <p:txBody>
          <a:bodyPr anchor="t" rtlCol="false" tIns="0" lIns="0" bIns="0" rIns="0">
            <a:spAutoFit/>
          </a:bodyPr>
          <a:lstStyle/>
          <a:p>
            <a:pPr algn="l">
              <a:lnSpc>
                <a:spcPts val="3120"/>
              </a:lnSpc>
            </a:pPr>
            <a:r>
              <a:rPr lang="en-US" sz="3000">
                <a:solidFill>
                  <a:srgbClr val="FFFFFF"/>
                </a:solidFill>
                <a:latin typeface="Montserrat"/>
                <a:ea typeface="Montserrat"/>
                <a:cs typeface="Montserrat"/>
                <a:sym typeface="Montserrat"/>
              </a:rPr>
              <a:t>El feedback es importante para seguir mejorando en el proceso y la próxima vez corregir errores</a:t>
            </a:r>
          </a:p>
        </p:txBody>
      </p:sp>
      <p:sp>
        <p:nvSpPr>
          <p:cNvPr name="TextBox 17" id="17"/>
          <p:cNvSpPr txBox="true"/>
          <p:nvPr/>
        </p:nvSpPr>
        <p:spPr>
          <a:xfrm rot="0">
            <a:off x="10295637" y="1143000"/>
            <a:ext cx="6911122" cy="567690"/>
          </a:xfrm>
          <a:prstGeom prst="rect">
            <a:avLst/>
          </a:prstGeom>
        </p:spPr>
        <p:txBody>
          <a:bodyPr anchor="t" rtlCol="false" tIns="0" lIns="0" bIns="0" rIns="0">
            <a:spAutoFit/>
          </a:bodyPr>
          <a:lstStyle/>
          <a:p>
            <a:pPr algn="l">
              <a:lnSpc>
                <a:spcPts val="4230"/>
              </a:lnSpc>
            </a:pPr>
            <a:r>
              <a:rPr lang="en-US" sz="4500">
                <a:solidFill>
                  <a:srgbClr val="FFFFFF"/>
                </a:solidFill>
                <a:latin typeface="Montserrat Ultra-Bold"/>
                <a:ea typeface="Montserrat Ultra-Bold"/>
                <a:cs typeface="Montserrat Ultra-Bold"/>
                <a:sym typeface="Montserrat Ultra-Bold"/>
              </a:rPr>
              <a:t># Pedir devolución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637456" y="-1396527"/>
            <a:ext cx="12815040" cy="13080054"/>
            <a:chOff x="0" y="0"/>
            <a:chExt cx="17086720" cy="17440072"/>
          </a:xfrm>
        </p:grpSpPr>
        <p:sp>
          <p:nvSpPr>
            <p:cNvPr name="Freeform 3" id="3"/>
            <p:cNvSpPr/>
            <p:nvPr/>
          </p:nvSpPr>
          <p:spPr>
            <a:xfrm flipH="false" flipV="false" rot="-3903177">
              <a:off x="1863757" y="2404775"/>
              <a:ext cx="13359206" cy="12630522"/>
            </a:xfrm>
            <a:custGeom>
              <a:avLst/>
              <a:gdLst/>
              <a:ahLst/>
              <a:cxnLst/>
              <a:rect r="r" b="b" t="t" l="l"/>
              <a:pathLst>
                <a:path h="12630522" w="13359206">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813416">
              <a:off x="7576549" y="3564009"/>
              <a:ext cx="2163750" cy="10535598"/>
              <a:chOff x="0" y="0"/>
              <a:chExt cx="427407" cy="2081106"/>
            </a:xfrm>
          </p:grpSpPr>
          <p:sp>
            <p:nvSpPr>
              <p:cNvPr name="Freeform 5" id="5"/>
              <p:cNvSpPr/>
              <p:nvPr/>
            </p:nvSpPr>
            <p:spPr>
              <a:xfrm flipH="false" flipV="false" rot="0">
                <a:off x="0" y="0"/>
                <a:ext cx="427407" cy="2081106"/>
              </a:xfrm>
              <a:custGeom>
                <a:avLst/>
                <a:gdLst/>
                <a:ahLst/>
                <a:cxnLst/>
                <a:rect r="r" b="b" t="t" l="l"/>
                <a:pathLst>
                  <a:path h="2081106" w="427407">
                    <a:moveTo>
                      <a:pt x="0" y="0"/>
                    </a:moveTo>
                    <a:lnTo>
                      <a:pt x="427407" y="0"/>
                    </a:lnTo>
                    <a:lnTo>
                      <a:pt x="427407" y="2081106"/>
                    </a:lnTo>
                    <a:lnTo>
                      <a:pt x="0" y="2081106"/>
                    </a:lnTo>
                    <a:close/>
                  </a:path>
                </a:pathLst>
              </a:custGeom>
              <a:solidFill>
                <a:srgbClr val="A4B9FB"/>
              </a:solidFill>
            </p:spPr>
          </p:sp>
          <p:sp>
            <p:nvSpPr>
              <p:cNvPr name="TextBox 6" id="6"/>
              <p:cNvSpPr txBox="true"/>
              <p:nvPr/>
            </p:nvSpPr>
            <p:spPr>
              <a:xfrm>
                <a:off x="0" y="-28575"/>
                <a:ext cx="427407" cy="2109681"/>
              </a:xfrm>
              <a:prstGeom prst="rect">
                <a:avLst/>
              </a:prstGeom>
            </p:spPr>
            <p:txBody>
              <a:bodyPr anchor="ctr" rtlCol="false" tIns="50800" lIns="50800" bIns="50800" rIns="50800"/>
              <a:lstStyle/>
              <a:p>
                <a:pPr algn="ctr">
                  <a:lnSpc>
                    <a:spcPts val="2100"/>
                  </a:lnSpc>
                </a:pPr>
              </a:p>
            </p:txBody>
          </p:sp>
        </p:grpSp>
      </p:grpSp>
      <p:grpSp>
        <p:nvGrpSpPr>
          <p:cNvPr name="Group 7" id="7"/>
          <p:cNvGrpSpPr/>
          <p:nvPr/>
        </p:nvGrpSpPr>
        <p:grpSpPr>
          <a:xfrm rot="0">
            <a:off x="6760391" y="1242183"/>
            <a:ext cx="10498909" cy="7657600"/>
            <a:chOff x="0" y="0"/>
            <a:chExt cx="14302208" cy="10431615"/>
          </a:xfrm>
        </p:grpSpPr>
        <p:sp>
          <p:nvSpPr>
            <p:cNvPr name="Freeform 8" id="8"/>
            <p:cNvSpPr/>
            <p:nvPr/>
          </p:nvSpPr>
          <p:spPr>
            <a:xfrm flipH="false" flipV="false" rot="0">
              <a:off x="31750" y="31750"/>
              <a:ext cx="14238708" cy="10368115"/>
            </a:xfrm>
            <a:custGeom>
              <a:avLst/>
              <a:gdLst/>
              <a:ahLst/>
              <a:cxnLst/>
              <a:rect r="r" b="b" t="t" l="l"/>
              <a:pathLst>
                <a:path h="10368115" w="14238708">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9" id="9"/>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sp>
        <p:nvSpPr>
          <p:cNvPr name="TextBox 10" id="10"/>
          <p:cNvSpPr txBox="true"/>
          <p:nvPr/>
        </p:nvSpPr>
        <p:spPr>
          <a:xfrm rot="0">
            <a:off x="12252419" y="2083344"/>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a:ea typeface="Krabuler"/>
                <a:cs typeface="Krabuler"/>
                <a:sym typeface="Krabuler"/>
              </a:rPr>
              <a:t>PORTFOLIO</a:t>
            </a:r>
          </a:p>
        </p:txBody>
      </p:sp>
      <p:sp>
        <p:nvSpPr>
          <p:cNvPr name="TextBox 11" id="11"/>
          <p:cNvSpPr txBox="true"/>
          <p:nvPr/>
        </p:nvSpPr>
        <p:spPr>
          <a:xfrm rot="0">
            <a:off x="7799654" y="6112604"/>
            <a:ext cx="3928891" cy="17327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a:ea typeface="Handy Casual"/>
                <a:cs typeface="Handy Casual"/>
                <a:sym typeface="Handy Casual"/>
              </a:rPr>
              <a:t>Un CV bien estructurado y un perfil de LinkedIn completo y profesional son imprescindibles para presentarte de manera efectiva ante los reclutadores y conexiones de la industria.</a:t>
            </a:r>
          </a:p>
        </p:txBody>
      </p:sp>
      <p:grpSp>
        <p:nvGrpSpPr>
          <p:cNvPr name="Group 12" id="12"/>
          <p:cNvGrpSpPr/>
          <p:nvPr/>
        </p:nvGrpSpPr>
        <p:grpSpPr>
          <a:xfrm rot="-778578">
            <a:off x="1886744" y="3978309"/>
            <a:ext cx="4268607" cy="4268590"/>
            <a:chOff x="0" y="0"/>
            <a:chExt cx="6350025" cy="6350000"/>
          </a:xfrm>
        </p:grpSpPr>
        <p:sp>
          <p:nvSpPr>
            <p:cNvPr name="Freeform 13" id="1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0" r="0" b="0"/>
              </a:stretch>
            </a:blipFill>
          </p:spPr>
        </p:sp>
      </p:grpSp>
      <p:sp>
        <p:nvSpPr>
          <p:cNvPr name="Freeform 14" id="14"/>
          <p:cNvSpPr/>
          <p:nvPr/>
        </p:nvSpPr>
        <p:spPr>
          <a:xfrm flipH="false" flipV="true" rot="435657">
            <a:off x="8401805" y="7841253"/>
            <a:ext cx="3750634" cy="3974660"/>
          </a:xfrm>
          <a:custGeom>
            <a:avLst/>
            <a:gdLst/>
            <a:ahLst/>
            <a:cxnLst/>
            <a:rect r="r" b="b" t="t" l="l"/>
            <a:pathLst>
              <a:path h="3974660" w="3750634">
                <a:moveTo>
                  <a:pt x="0" y="3974661"/>
                </a:moveTo>
                <a:lnTo>
                  <a:pt x="3750634" y="3974661"/>
                </a:lnTo>
                <a:lnTo>
                  <a:pt x="3750634" y="0"/>
                </a:lnTo>
                <a:lnTo>
                  <a:pt x="0" y="0"/>
                </a:lnTo>
                <a:lnTo>
                  <a:pt x="0" y="397466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1568932">
            <a:off x="16073974" y="511583"/>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2736636" y="2852269"/>
            <a:ext cx="3846068" cy="20756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a:ea typeface="Handy Casual"/>
                <a:cs typeface="Handy Casual"/>
                <a:sym typeface="Handy Casual"/>
              </a:rPr>
              <a:t>Desarrollar y mostrar proyectos personales en un portfolio, preferiblemente en un repositorio público como GitHub, es clave para demostrar tus habilidades prácticas a posibles empleadores.</a:t>
            </a:r>
          </a:p>
        </p:txBody>
      </p:sp>
      <p:sp>
        <p:nvSpPr>
          <p:cNvPr name="TextBox 17" id="17"/>
          <p:cNvSpPr txBox="true"/>
          <p:nvPr/>
        </p:nvSpPr>
        <p:spPr>
          <a:xfrm rot="0">
            <a:off x="7380878" y="2083344"/>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a:ea typeface="Krabuler"/>
                <a:cs typeface="Krabuler"/>
                <a:sym typeface="Krabuler"/>
              </a:rPr>
              <a:t>CONOCIMIENTO</a:t>
            </a:r>
          </a:p>
        </p:txBody>
      </p:sp>
      <p:sp>
        <p:nvSpPr>
          <p:cNvPr name="TextBox 18" id="18"/>
          <p:cNvSpPr txBox="true"/>
          <p:nvPr/>
        </p:nvSpPr>
        <p:spPr>
          <a:xfrm rot="0">
            <a:off x="7380878" y="5437599"/>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a:ea typeface="Krabuler"/>
                <a:cs typeface="Krabuler"/>
                <a:sym typeface="Krabuler"/>
              </a:rPr>
              <a:t>CV/LINKEDIN</a:t>
            </a:r>
          </a:p>
        </p:txBody>
      </p:sp>
      <p:sp>
        <p:nvSpPr>
          <p:cNvPr name="TextBox 19" id="19"/>
          <p:cNvSpPr txBox="true"/>
          <p:nvPr/>
        </p:nvSpPr>
        <p:spPr>
          <a:xfrm rot="0">
            <a:off x="12388576" y="5437599"/>
            <a:ext cx="4194128" cy="622936"/>
          </a:xfrm>
          <a:prstGeom prst="rect">
            <a:avLst/>
          </a:prstGeom>
        </p:spPr>
        <p:txBody>
          <a:bodyPr anchor="t" rtlCol="false" tIns="0" lIns="0" bIns="0" rIns="0">
            <a:spAutoFit/>
          </a:bodyPr>
          <a:lstStyle/>
          <a:p>
            <a:pPr algn="l" marL="777229" indent="-388614" lvl="1">
              <a:lnSpc>
                <a:spcPts val="5039"/>
              </a:lnSpc>
              <a:buFont typeface="Arial"/>
              <a:buChar char="•"/>
            </a:pPr>
            <a:r>
              <a:rPr lang="en-US" sz="3599">
                <a:solidFill>
                  <a:srgbClr val="000000"/>
                </a:solidFill>
                <a:latin typeface="Krabuler"/>
                <a:ea typeface="Krabuler"/>
                <a:cs typeface="Krabuler"/>
                <a:sym typeface="Krabuler"/>
              </a:rPr>
              <a:t>NETWORKING</a:t>
            </a:r>
          </a:p>
        </p:txBody>
      </p:sp>
      <p:sp>
        <p:nvSpPr>
          <p:cNvPr name="TextBox 20" id="20"/>
          <p:cNvSpPr txBox="true"/>
          <p:nvPr/>
        </p:nvSpPr>
        <p:spPr>
          <a:xfrm rot="0">
            <a:off x="7799654" y="2852269"/>
            <a:ext cx="3928891" cy="20756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a:ea typeface="Handy Casual"/>
                <a:cs typeface="Handy Casual"/>
                <a:sym typeface="Handy Casual"/>
              </a:rPr>
              <a:t>Tener una base sólida en un lenguaje de programación, comprensión de los fundamentos de informática, y familiaridad con herramientas como Git y entornos de desarrollo es esencial para destacar en IT.</a:t>
            </a:r>
          </a:p>
        </p:txBody>
      </p:sp>
      <p:sp>
        <p:nvSpPr>
          <p:cNvPr name="TextBox 21" id="21"/>
          <p:cNvSpPr txBox="true"/>
          <p:nvPr/>
        </p:nvSpPr>
        <p:spPr>
          <a:xfrm rot="0">
            <a:off x="12736636" y="6112604"/>
            <a:ext cx="3846068" cy="1732788"/>
          </a:xfrm>
          <a:prstGeom prst="rect">
            <a:avLst/>
          </a:prstGeom>
        </p:spPr>
        <p:txBody>
          <a:bodyPr anchor="t" rtlCol="false" tIns="0" lIns="0" bIns="0" rIns="0">
            <a:spAutoFit/>
          </a:bodyPr>
          <a:lstStyle/>
          <a:p>
            <a:pPr algn="l">
              <a:lnSpc>
                <a:spcPts val="2735"/>
              </a:lnSpc>
            </a:pPr>
            <a:r>
              <a:rPr lang="en-US" sz="2399">
                <a:solidFill>
                  <a:srgbClr val="000000"/>
                </a:solidFill>
                <a:latin typeface="Handy Casual"/>
                <a:ea typeface="Handy Casual"/>
                <a:cs typeface="Handy Casual"/>
                <a:sym typeface="Handy Casual"/>
              </a:rPr>
              <a:t>Participar activamente en comunidades, eventos y grupos relacionados con IT te ayudará a construir relaciones y abrir puertas hacia nuevas oportunidades laborales.</a:t>
            </a:r>
          </a:p>
        </p:txBody>
      </p:sp>
      <p:sp>
        <p:nvSpPr>
          <p:cNvPr name="TextBox 22" id="22"/>
          <p:cNvSpPr txBox="true"/>
          <p:nvPr/>
        </p:nvSpPr>
        <p:spPr>
          <a:xfrm rot="-724560">
            <a:off x="1331616" y="3175097"/>
            <a:ext cx="3890718" cy="562356"/>
          </a:xfrm>
          <a:prstGeom prst="rect">
            <a:avLst/>
          </a:prstGeom>
        </p:spPr>
        <p:txBody>
          <a:bodyPr anchor="t" rtlCol="false" tIns="0" lIns="0" bIns="0" rIns="0">
            <a:spAutoFit/>
          </a:bodyPr>
          <a:lstStyle/>
          <a:p>
            <a:pPr algn="l">
              <a:lnSpc>
                <a:spcPts val="4331"/>
              </a:lnSpc>
            </a:pPr>
            <a:r>
              <a:rPr lang="en-US" sz="3799">
                <a:solidFill>
                  <a:srgbClr val="000000"/>
                </a:solidFill>
                <a:latin typeface="Handy Casual"/>
                <a:ea typeface="Handy Casual"/>
                <a:cs typeface="Handy Casual"/>
                <a:sym typeface="Handy Casual"/>
              </a:rPr>
              <a:t>Mínimos y necesarios</a:t>
            </a:r>
          </a:p>
        </p:txBody>
      </p:sp>
      <p:sp>
        <p:nvSpPr>
          <p:cNvPr name="TextBox 23" id="23"/>
          <p:cNvSpPr txBox="true"/>
          <p:nvPr/>
        </p:nvSpPr>
        <p:spPr>
          <a:xfrm rot="-724560">
            <a:off x="1056324" y="2122930"/>
            <a:ext cx="4606058" cy="979172"/>
          </a:xfrm>
          <a:prstGeom prst="rect">
            <a:avLst/>
          </a:prstGeom>
        </p:spPr>
        <p:txBody>
          <a:bodyPr anchor="t" rtlCol="false" tIns="0" lIns="0" bIns="0" rIns="0">
            <a:spAutoFit/>
          </a:bodyPr>
          <a:lstStyle/>
          <a:p>
            <a:pPr algn="l">
              <a:lnSpc>
                <a:spcPts val="7979"/>
              </a:lnSpc>
              <a:spcBef>
                <a:spcPct val="0"/>
              </a:spcBef>
            </a:pPr>
            <a:r>
              <a:rPr lang="en-US" sz="5699">
                <a:solidFill>
                  <a:srgbClr val="000000"/>
                </a:solidFill>
                <a:latin typeface="Krabuler"/>
                <a:ea typeface="Krabuler"/>
                <a:cs typeface="Krabuler"/>
                <a:sym typeface="Krabuler"/>
              </a:rPr>
              <a:t>REQUISITOS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605686"/>
        </a:solidFill>
      </p:bgPr>
    </p:bg>
    <p:spTree>
      <p:nvGrpSpPr>
        <p:cNvPr id="1" name=""/>
        <p:cNvGrpSpPr/>
        <p:nvPr/>
      </p:nvGrpSpPr>
      <p:grpSpPr>
        <a:xfrm>
          <a:off x="0" y="0"/>
          <a:ext cx="0" cy="0"/>
          <a:chOff x="0" y="0"/>
          <a:chExt cx="0" cy="0"/>
        </a:xfrm>
      </p:grpSpPr>
      <p:sp>
        <p:nvSpPr>
          <p:cNvPr name="Freeform 2" id="2"/>
          <p:cNvSpPr/>
          <p:nvPr/>
        </p:nvSpPr>
        <p:spPr>
          <a:xfrm flipH="false" flipV="false" rot="0">
            <a:off x="-184270" y="-430257"/>
            <a:ext cx="7997596" cy="11147514"/>
          </a:xfrm>
          <a:custGeom>
            <a:avLst/>
            <a:gdLst/>
            <a:ahLst/>
            <a:cxnLst/>
            <a:rect r="r" b="b" t="t" l="l"/>
            <a:pathLst>
              <a:path h="11147514" w="7997596">
                <a:moveTo>
                  <a:pt x="0" y="0"/>
                </a:moveTo>
                <a:lnTo>
                  <a:pt x="7997596" y="0"/>
                </a:lnTo>
                <a:lnTo>
                  <a:pt x="7997596" y="11147514"/>
                </a:lnTo>
                <a:lnTo>
                  <a:pt x="0" y="11147514"/>
                </a:lnTo>
                <a:lnTo>
                  <a:pt x="0" y="0"/>
                </a:lnTo>
                <a:close/>
              </a:path>
            </a:pathLst>
          </a:custGeom>
          <a:blipFill>
            <a:blip r:embed="rId2">
              <a:extLst>
                <a:ext uri="{96DAC541-7B7A-43D3-8B79-37D633B846F1}">
                  <asvg:svgBlip xmlns:asvg="http://schemas.microsoft.com/office/drawing/2016/SVG/main" r:embed="rId3"/>
                </a:ext>
              </a:extLst>
            </a:blip>
            <a:stretch>
              <a:fillRect l="-51673" t="0" r="-76995" b="-64054"/>
            </a:stretch>
          </a:blipFill>
        </p:spPr>
      </p:sp>
      <p:sp>
        <p:nvSpPr>
          <p:cNvPr name="Freeform 3" id="3"/>
          <p:cNvSpPr/>
          <p:nvPr/>
        </p:nvSpPr>
        <p:spPr>
          <a:xfrm flipH="true" flipV="true" rot="-7904059">
            <a:off x="12813441" y="-1869448"/>
            <a:ext cx="7310452" cy="7310452"/>
          </a:xfrm>
          <a:custGeom>
            <a:avLst/>
            <a:gdLst/>
            <a:ahLst/>
            <a:cxnLst/>
            <a:rect r="r" b="b" t="t" l="l"/>
            <a:pathLst>
              <a:path h="7310452" w="7310452">
                <a:moveTo>
                  <a:pt x="7310452" y="7310452"/>
                </a:moveTo>
                <a:lnTo>
                  <a:pt x="0" y="7310452"/>
                </a:lnTo>
                <a:lnTo>
                  <a:pt x="0" y="0"/>
                </a:lnTo>
                <a:lnTo>
                  <a:pt x="7310452" y="0"/>
                </a:lnTo>
                <a:lnTo>
                  <a:pt x="7310452" y="731045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42556" y="-4086927"/>
            <a:ext cx="5402888" cy="5872705"/>
          </a:xfrm>
          <a:custGeom>
            <a:avLst/>
            <a:gdLst/>
            <a:ahLst/>
            <a:cxnLst/>
            <a:rect r="r" b="b" t="t" l="l"/>
            <a:pathLst>
              <a:path h="5872705" w="5402888">
                <a:moveTo>
                  <a:pt x="0" y="0"/>
                </a:moveTo>
                <a:lnTo>
                  <a:pt x="5402888" y="0"/>
                </a:lnTo>
                <a:lnTo>
                  <a:pt x="5402888" y="5872705"/>
                </a:lnTo>
                <a:lnTo>
                  <a:pt x="0" y="5872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513995" y="2138203"/>
            <a:ext cx="7260010" cy="1016633"/>
          </a:xfrm>
          <a:prstGeom prst="rect">
            <a:avLst/>
          </a:prstGeom>
        </p:spPr>
        <p:txBody>
          <a:bodyPr anchor="t" rtlCol="false" tIns="0" lIns="0" bIns="0" rIns="0">
            <a:spAutoFit/>
          </a:bodyPr>
          <a:lstStyle/>
          <a:p>
            <a:pPr algn="ctr">
              <a:lnSpc>
                <a:spcPts val="7519"/>
              </a:lnSpc>
            </a:pPr>
            <a:r>
              <a:rPr lang="en-US" sz="7999">
                <a:solidFill>
                  <a:srgbClr val="FFFFFF"/>
                </a:solidFill>
                <a:latin typeface="Montserrat Bold"/>
                <a:ea typeface="Montserrat Bold"/>
                <a:cs typeface="Montserrat Bold"/>
                <a:sym typeface="Montserrat Bold"/>
              </a:rPr>
              <a:t>Seguime</a:t>
            </a:r>
          </a:p>
        </p:txBody>
      </p:sp>
      <p:grpSp>
        <p:nvGrpSpPr>
          <p:cNvPr name="Group 6" id="6"/>
          <p:cNvGrpSpPr/>
          <p:nvPr/>
        </p:nvGrpSpPr>
        <p:grpSpPr>
          <a:xfrm rot="0">
            <a:off x="1028700" y="5987180"/>
            <a:ext cx="16230600" cy="2454682"/>
            <a:chOff x="0" y="0"/>
            <a:chExt cx="21640800" cy="3272910"/>
          </a:xfrm>
        </p:grpSpPr>
        <p:pic>
          <p:nvPicPr>
            <p:cNvPr name="Picture 7" id="7"/>
            <p:cNvPicPr>
              <a:picLocks noChangeAspect="true"/>
            </p:cNvPicPr>
            <p:nvPr/>
          </p:nvPicPr>
          <p:blipFill>
            <a:blip r:embed="rId8"/>
            <a:srcRect l="0" t="11552" r="0" b="65705"/>
            <a:stretch>
              <a:fillRect/>
            </a:stretch>
          </p:blipFill>
          <p:spPr>
            <a:xfrm flipH="false" flipV="false">
              <a:off x="0" y="0"/>
              <a:ext cx="21640800" cy="3272910"/>
            </a:xfrm>
            <a:prstGeom prst="rect">
              <a:avLst/>
            </a:prstGeom>
          </p:spPr>
        </p:pic>
      </p:grpSp>
      <p:sp>
        <p:nvSpPr>
          <p:cNvPr name="TextBox 8" id="8"/>
          <p:cNvSpPr txBox="true"/>
          <p:nvPr/>
        </p:nvSpPr>
        <p:spPr>
          <a:xfrm rot="0">
            <a:off x="5862613" y="8831322"/>
            <a:ext cx="2603761" cy="369189"/>
          </a:xfrm>
          <a:prstGeom prst="rect">
            <a:avLst/>
          </a:prstGeom>
        </p:spPr>
        <p:txBody>
          <a:bodyPr anchor="t" rtlCol="false" tIns="0" lIns="0" bIns="0" rIns="0">
            <a:spAutoFit/>
          </a:bodyPr>
          <a:lstStyle/>
          <a:p>
            <a:pPr algn="l">
              <a:lnSpc>
                <a:spcPts val="2808"/>
              </a:lnSpc>
            </a:pPr>
            <a:r>
              <a:rPr lang="en-US" sz="2700">
                <a:solidFill>
                  <a:srgbClr val="FFFFFF"/>
                </a:solidFill>
                <a:latin typeface="Montserrat Semi-Bold"/>
                <a:ea typeface="Montserrat Semi-Bold"/>
                <a:cs typeface="Montserrat Semi-Bold"/>
                <a:sym typeface="Montserrat Semi-Bold"/>
              </a:rPr>
              <a:t>Follow</a:t>
            </a:r>
          </a:p>
        </p:txBody>
      </p:sp>
      <p:sp>
        <p:nvSpPr>
          <p:cNvPr name="AutoShape 9" id="9"/>
          <p:cNvSpPr/>
          <p:nvPr/>
        </p:nvSpPr>
        <p:spPr>
          <a:xfrm rot="22031">
            <a:off x="7813384" y="9015442"/>
            <a:ext cx="3308586" cy="0"/>
          </a:xfrm>
          <a:prstGeom prst="line">
            <a:avLst/>
          </a:prstGeom>
          <a:ln cap="rnd" w="28575">
            <a:solidFill>
              <a:srgbClr val="FFFFFF"/>
            </a:solidFill>
            <a:prstDash val="solid"/>
            <a:headEnd type="none" len="sm" w="sm"/>
            <a:tailEnd type="none" len="sm" w="sm"/>
          </a:ln>
        </p:spPr>
      </p:sp>
      <p:sp>
        <p:nvSpPr>
          <p:cNvPr name="TextBox 10" id="10"/>
          <p:cNvSpPr txBox="true"/>
          <p:nvPr/>
        </p:nvSpPr>
        <p:spPr>
          <a:xfrm rot="0">
            <a:off x="10342007" y="8839260"/>
            <a:ext cx="2083380" cy="369189"/>
          </a:xfrm>
          <a:prstGeom prst="rect">
            <a:avLst/>
          </a:prstGeom>
        </p:spPr>
        <p:txBody>
          <a:bodyPr anchor="t" rtlCol="false" tIns="0" lIns="0" bIns="0" rIns="0">
            <a:spAutoFit/>
          </a:bodyPr>
          <a:lstStyle/>
          <a:p>
            <a:pPr algn="r">
              <a:lnSpc>
                <a:spcPts val="2808"/>
              </a:lnSpc>
            </a:pPr>
            <a:r>
              <a:rPr lang="en-US" sz="2700">
                <a:solidFill>
                  <a:srgbClr val="FFFFFF"/>
                </a:solidFill>
                <a:latin typeface="Montserrat Semi-Bold"/>
                <a:ea typeface="Montserrat Semi-Bold"/>
                <a:cs typeface="Montserrat Semi-Bold"/>
                <a:sym typeface="Montserrat Semi-Bold"/>
              </a:rPr>
              <a:t>Me</a:t>
            </a:r>
          </a:p>
        </p:txBody>
      </p:sp>
      <p:sp>
        <p:nvSpPr>
          <p:cNvPr name="TextBox 11" id="11"/>
          <p:cNvSpPr txBox="true"/>
          <p:nvPr/>
        </p:nvSpPr>
        <p:spPr>
          <a:xfrm rot="0">
            <a:off x="3166448" y="3683596"/>
            <a:ext cx="11955105" cy="1575435"/>
          </a:xfrm>
          <a:prstGeom prst="rect">
            <a:avLst/>
          </a:prstGeom>
        </p:spPr>
        <p:txBody>
          <a:bodyPr anchor="t" rtlCol="false" tIns="0" lIns="0" bIns="0" rIns="0">
            <a:spAutoFit/>
          </a:bodyPr>
          <a:lstStyle/>
          <a:p>
            <a:pPr algn="ctr">
              <a:lnSpc>
                <a:spcPts val="3120"/>
              </a:lnSpc>
            </a:pPr>
            <a:r>
              <a:rPr lang="en-US" sz="3000">
                <a:solidFill>
                  <a:srgbClr val="FFFFFF"/>
                </a:solidFill>
                <a:latin typeface="Montserrat"/>
                <a:ea typeface="Montserrat"/>
                <a:cs typeface="Montserrat"/>
                <a:sym typeface="Montserrat"/>
              </a:rPr>
              <a:t>No te olvides de seguirme en todas mis redes</a:t>
            </a:r>
          </a:p>
          <a:p>
            <a:pPr algn="ctr">
              <a:lnSpc>
                <a:spcPts val="3120"/>
              </a:lnSpc>
            </a:pPr>
            <a:r>
              <a:rPr lang="en-US" sz="3000">
                <a:solidFill>
                  <a:srgbClr val="FFFFFF"/>
                </a:solidFill>
                <a:latin typeface="Montserrat"/>
                <a:ea typeface="Montserrat"/>
                <a:cs typeface="Montserrat"/>
                <a:sym typeface="Montserrat"/>
              </a:rPr>
              <a:t>@sergiecode</a:t>
            </a:r>
          </a:p>
          <a:p>
            <a:pPr algn="ctr">
              <a:lnSpc>
                <a:spcPts val="3120"/>
              </a:lnSpc>
            </a:pPr>
          </a:p>
          <a:p>
            <a:pPr algn="ctr">
              <a:lnSpc>
                <a:spcPts val="3120"/>
              </a:lnSpc>
            </a:pPr>
            <a:r>
              <a:rPr lang="en-US" sz="3000">
                <a:solidFill>
                  <a:srgbClr val="FFFFFF"/>
                </a:solidFill>
                <a:latin typeface="Montserrat"/>
                <a:ea typeface="Montserrat"/>
                <a:cs typeface="Montserrat"/>
                <a:sym typeface="Montserrat"/>
              </a:rPr>
              <a:t>Y suscribirte a mi canal de YOUTUBE</a:t>
            </a:r>
          </a:p>
        </p:txBody>
      </p:sp>
      <p:sp>
        <p:nvSpPr>
          <p:cNvPr name="Freeform 12" id="12"/>
          <p:cNvSpPr/>
          <p:nvPr/>
        </p:nvSpPr>
        <p:spPr>
          <a:xfrm flipH="false" flipV="false" rot="0">
            <a:off x="1057275" y="1028700"/>
            <a:ext cx="761901" cy="761901"/>
          </a:xfrm>
          <a:custGeom>
            <a:avLst/>
            <a:gdLst/>
            <a:ahLst/>
            <a:cxnLst/>
            <a:rect r="r" b="b" t="t" l="l"/>
            <a:pathLst>
              <a:path h="761901" w="761901">
                <a:moveTo>
                  <a:pt x="0" y="0"/>
                </a:moveTo>
                <a:lnTo>
                  <a:pt x="761901" y="0"/>
                </a:lnTo>
                <a:lnTo>
                  <a:pt x="761901" y="761901"/>
                </a:lnTo>
                <a:lnTo>
                  <a:pt x="0" y="7619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180472" y="1028700"/>
            <a:ext cx="1078828" cy="493564"/>
          </a:xfrm>
          <a:custGeom>
            <a:avLst/>
            <a:gdLst/>
            <a:ahLst/>
            <a:cxnLst/>
            <a:rect r="r" b="b" t="t" l="l"/>
            <a:pathLst>
              <a:path h="493564" w="1078828">
                <a:moveTo>
                  <a:pt x="0" y="0"/>
                </a:moveTo>
                <a:lnTo>
                  <a:pt x="1078828" y="0"/>
                </a:lnTo>
                <a:lnTo>
                  <a:pt x="1078828" y="493564"/>
                </a:lnTo>
                <a:lnTo>
                  <a:pt x="0" y="493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7"/>
        </a:solidFill>
      </p:bgPr>
    </p:bg>
    <p:spTree>
      <p:nvGrpSpPr>
        <p:cNvPr id="1" name=""/>
        <p:cNvGrpSpPr/>
        <p:nvPr/>
      </p:nvGrpSpPr>
      <p:grpSpPr>
        <a:xfrm>
          <a:off x="0" y="0"/>
          <a:ext cx="0" cy="0"/>
          <a:chOff x="0" y="0"/>
          <a:chExt cx="0" cy="0"/>
        </a:xfrm>
      </p:grpSpPr>
      <p:sp>
        <p:nvSpPr>
          <p:cNvPr name="TextBox 2" id="2"/>
          <p:cNvSpPr txBox="true"/>
          <p:nvPr/>
        </p:nvSpPr>
        <p:spPr>
          <a:xfrm rot="0">
            <a:off x="5146806" y="1651269"/>
            <a:ext cx="7864519" cy="916305"/>
          </a:xfrm>
          <a:prstGeom prst="rect">
            <a:avLst/>
          </a:prstGeom>
        </p:spPr>
        <p:txBody>
          <a:bodyPr anchor="t" rtlCol="false" tIns="0" lIns="0" bIns="0" rIns="0">
            <a:spAutoFit/>
          </a:bodyPr>
          <a:lstStyle/>
          <a:p>
            <a:pPr algn="ctr">
              <a:lnSpc>
                <a:spcPts val="6930"/>
              </a:lnSpc>
            </a:pPr>
            <a:r>
              <a:rPr lang="en-US" sz="6600" spc="277">
                <a:solidFill>
                  <a:srgbClr val="000000"/>
                </a:solidFill>
                <a:latin typeface="Krabuler"/>
                <a:ea typeface="Krabuler"/>
                <a:cs typeface="Krabuler"/>
                <a:sym typeface="Krabuler"/>
              </a:rPr>
              <a:t>ELEGIR UN CAMINO</a:t>
            </a:r>
          </a:p>
        </p:txBody>
      </p:sp>
      <p:sp>
        <p:nvSpPr>
          <p:cNvPr name="Freeform 3" id="3"/>
          <p:cNvSpPr/>
          <p:nvPr/>
        </p:nvSpPr>
        <p:spPr>
          <a:xfrm flipH="false" flipV="false" rot="0">
            <a:off x="7295294" y="5334444"/>
            <a:ext cx="3713137" cy="4248440"/>
          </a:xfrm>
          <a:custGeom>
            <a:avLst/>
            <a:gdLst/>
            <a:ahLst/>
            <a:cxnLst/>
            <a:rect r="r" b="b" t="t" l="l"/>
            <a:pathLst>
              <a:path h="4248440" w="3713137">
                <a:moveTo>
                  <a:pt x="0" y="0"/>
                </a:moveTo>
                <a:lnTo>
                  <a:pt x="3713137" y="0"/>
                </a:lnTo>
                <a:lnTo>
                  <a:pt x="3713137" y="4248440"/>
                </a:lnTo>
                <a:lnTo>
                  <a:pt x="0" y="4248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984554" y="4997318"/>
            <a:ext cx="2763006" cy="1389808"/>
            <a:chOff x="0" y="0"/>
            <a:chExt cx="795631" cy="400207"/>
          </a:xfrm>
        </p:grpSpPr>
        <p:sp>
          <p:nvSpPr>
            <p:cNvPr name="Freeform 5" id="5"/>
            <p:cNvSpPr/>
            <p:nvPr/>
          </p:nvSpPr>
          <p:spPr>
            <a:xfrm flipH="false" flipV="false" rot="0">
              <a:off x="0" y="0"/>
              <a:ext cx="795631" cy="400207"/>
            </a:xfrm>
            <a:custGeom>
              <a:avLst/>
              <a:gdLst/>
              <a:ahLst/>
              <a:cxnLst/>
              <a:rect r="r" b="b" t="t" l="l"/>
              <a:pathLst>
                <a:path h="400207" w="795631">
                  <a:moveTo>
                    <a:pt x="100872" y="0"/>
                  </a:moveTo>
                  <a:lnTo>
                    <a:pt x="694759" y="0"/>
                  </a:lnTo>
                  <a:cubicBezTo>
                    <a:pt x="750469" y="0"/>
                    <a:pt x="795631" y="45162"/>
                    <a:pt x="795631" y="100872"/>
                  </a:cubicBezTo>
                  <a:lnTo>
                    <a:pt x="795631" y="299335"/>
                  </a:lnTo>
                  <a:cubicBezTo>
                    <a:pt x="795631" y="326088"/>
                    <a:pt x="785004" y="351745"/>
                    <a:pt x="766087" y="370662"/>
                  </a:cubicBezTo>
                  <a:cubicBezTo>
                    <a:pt x="747169" y="389580"/>
                    <a:pt x="721512" y="400207"/>
                    <a:pt x="694759" y="400207"/>
                  </a:cubicBezTo>
                  <a:lnTo>
                    <a:pt x="100872" y="400207"/>
                  </a:lnTo>
                  <a:cubicBezTo>
                    <a:pt x="74119" y="400207"/>
                    <a:pt x="48462" y="389580"/>
                    <a:pt x="29545" y="370662"/>
                  </a:cubicBezTo>
                  <a:cubicBezTo>
                    <a:pt x="10628" y="351745"/>
                    <a:pt x="0" y="326088"/>
                    <a:pt x="0" y="299335"/>
                  </a:cubicBezTo>
                  <a:lnTo>
                    <a:pt x="0" y="100872"/>
                  </a:lnTo>
                  <a:cubicBezTo>
                    <a:pt x="0" y="74119"/>
                    <a:pt x="10628" y="48462"/>
                    <a:pt x="29545" y="29545"/>
                  </a:cubicBezTo>
                  <a:cubicBezTo>
                    <a:pt x="48462" y="10628"/>
                    <a:pt x="74119" y="0"/>
                    <a:pt x="100872" y="0"/>
                  </a:cubicBezTo>
                  <a:close/>
                </a:path>
              </a:pathLst>
            </a:custGeom>
            <a:solidFill>
              <a:srgbClr val="E6BFE1"/>
            </a:solidFill>
          </p:spPr>
        </p:sp>
        <p:sp>
          <p:nvSpPr>
            <p:cNvPr name="TextBox 6" id="6"/>
            <p:cNvSpPr txBox="true"/>
            <p:nvPr/>
          </p:nvSpPr>
          <p:spPr>
            <a:xfrm>
              <a:off x="0" y="28575"/>
              <a:ext cx="795631" cy="371632"/>
            </a:xfrm>
            <a:prstGeom prst="rect">
              <a:avLst/>
            </a:prstGeom>
          </p:spPr>
          <p:txBody>
            <a:bodyPr anchor="ctr" rtlCol="false" tIns="71438" lIns="71438" bIns="71438" rIns="71438"/>
            <a:lstStyle/>
            <a:p>
              <a:pPr algn="ctr">
                <a:lnSpc>
                  <a:spcPts val="2598"/>
                </a:lnSpc>
              </a:pPr>
            </a:p>
          </p:txBody>
        </p:sp>
      </p:grpSp>
      <p:sp>
        <p:nvSpPr>
          <p:cNvPr name="TextBox 7" id="7"/>
          <p:cNvSpPr txBox="true"/>
          <p:nvPr/>
        </p:nvSpPr>
        <p:spPr>
          <a:xfrm rot="0">
            <a:off x="12065474" y="5308658"/>
            <a:ext cx="2601165" cy="901065"/>
          </a:xfrm>
          <a:prstGeom prst="rect">
            <a:avLst/>
          </a:prstGeom>
        </p:spPr>
        <p:txBody>
          <a:bodyPr anchor="t" rtlCol="false" tIns="0" lIns="0" bIns="0" rIns="0">
            <a:spAutoFit/>
          </a:bodyPr>
          <a:lstStyle/>
          <a:p>
            <a:pPr algn="ctr">
              <a:lnSpc>
                <a:spcPts val="3465"/>
              </a:lnSpc>
              <a:spcBef>
                <a:spcPct val="0"/>
              </a:spcBef>
            </a:pPr>
            <a:r>
              <a:rPr lang="en-US" sz="3300" spc="138">
                <a:solidFill>
                  <a:srgbClr val="000000"/>
                </a:solidFill>
                <a:latin typeface="Krabuler"/>
                <a:ea typeface="Krabuler"/>
                <a:cs typeface="Krabuler"/>
                <a:sym typeface="Krabuler"/>
              </a:rPr>
              <a:t>Análisis de Datos</a:t>
            </a:r>
          </a:p>
        </p:txBody>
      </p:sp>
      <p:sp>
        <p:nvSpPr>
          <p:cNvPr name="Freeform 8" id="8"/>
          <p:cNvSpPr/>
          <p:nvPr/>
        </p:nvSpPr>
        <p:spPr>
          <a:xfrm flipH="false" flipV="false" rot="-2591211">
            <a:off x="14926533" y="7283001"/>
            <a:ext cx="1345939" cy="611817"/>
          </a:xfrm>
          <a:custGeom>
            <a:avLst/>
            <a:gdLst/>
            <a:ahLst/>
            <a:cxnLst/>
            <a:rect r="r" b="b" t="t" l="l"/>
            <a:pathLst>
              <a:path h="611817" w="1345939">
                <a:moveTo>
                  <a:pt x="0" y="0"/>
                </a:moveTo>
                <a:lnTo>
                  <a:pt x="1345938" y="0"/>
                </a:lnTo>
                <a:lnTo>
                  <a:pt x="1345938"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grpSp>
        <p:nvGrpSpPr>
          <p:cNvPr name="Group 9" id="9"/>
          <p:cNvGrpSpPr/>
          <p:nvPr/>
        </p:nvGrpSpPr>
        <p:grpSpPr>
          <a:xfrm rot="0">
            <a:off x="12307384" y="7324158"/>
            <a:ext cx="3055365" cy="1389808"/>
            <a:chOff x="0" y="0"/>
            <a:chExt cx="879818" cy="400207"/>
          </a:xfrm>
        </p:grpSpPr>
        <p:sp>
          <p:nvSpPr>
            <p:cNvPr name="Freeform 10" id="10"/>
            <p:cNvSpPr/>
            <p:nvPr/>
          </p:nvSpPr>
          <p:spPr>
            <a:xfrm flipH="false" flipV="false" rot="0">
              <a:off x="0" y="0"/>
              <a:ext cx="879818" cy="400207"/>
            </a:xfrm>
            <a:custGeom>
              <a:avLst/>
              <a:gdLst/>
              <a:ahLst/>
              <a:cxnLst/>
              <a:rect r="r" b="b" t="t" l="l"/>
              <a:pathLst>
                <a:path h="400207" w="879818">
                  <a:moveTo>
                    <a:pt x="91220" y="0"/>
                  </a:moveTo>
                  <a:lnTo>
                    <a:pt x="788599" y="0"/>
                  </a:lnTo>
                  <a:cubicBezTo>
                    <a:pt x="838978" y="0"/>
                    <a:pt x="879818" y="40840"/>
                    <a:pt x="879818" y="91220"/>
                  </a:cubicBezTo>
                  <a:lnTo>
                    <a:pt x="879818" y="308988"/>
                  </a:lnTo>
                  <a:cubicBezTo>
                    <a:pt x="879818" y="359367"/>
                    <a:pt x="838978" y="400207"/>
                    <a:pt x="788599" y="400207"/>
                  </a:cubicBezTo>
                  <a:lnTo>
                    <a:pt x="91220" y="400207"/>
                  </a:lnTo>
                  <a:cubicBezTo>
                    <a:pt x="67027" y="400207"/>
                    <a:pt x="43825" y="390597"/>
                    <a:pt x="26718" y="373490"/>
                  </a:cubicBezTo>
                  <a:cubicBezTo>
                    <a:pt x="9611" y="356383"/>
                    <a:pt x="0" y="333180"/>
                    <a:pt x="0" y="308988"/>
                  </a:cubicBezTo>
                  <a:lnTo>
                    <a:pt x="0" y="91220"/>
                  </a:lnTo>
                  <a:cubicBezTo>
                    <a:pt x="0" y="40840"/>
                    <a:pt x="40840" y="0"/>
                    <a:pt x="91220" y="0"/>
                  </a:cubicBezTo>
                  <a:close/>
                </a:path>
              </a:pathLst>
            </a:custGeom>
            <a:solidFill>
              <a:srgbClr val="E6BFE1"/>
            </a:solidFill>
          </p:spPr>
        </p:sp>
        <p:sp>
          <p:nvSpPr>
            <p:cNvPr name="TextBox 11" id="11"/>
            <p:cNvSpPr txBox="true"/>
            <p:nvPr/>
          </p:nvSpPr>
          <p:spPr>
            <a:xfrm>
              <a:off x="0" y="28575"/>
              <a:ext cx="879818" cy="371632"/>
            </a:xfrm>
            <a:prstGeom prst="rect">
              <a:avLst/>
            </a:prstGeom>
          </p:spPr>
          <p:txBody>
            <a:bodyPr anchor="ctr" rtlCol="false" tIns="71438" lIns="71438" bIns="71438" rIns="71438"/>
            <a:lstStyle/>
            <a:p>
              <a:pPr algn="ctr">
                <a:lnSpc>
                  <a:spcPts val="2598"/>
                </a:lnSpc>
              </a:pPr>
            </a:p>
          </p:txBody>
        </p:sp>
      </p:grpSp>
      <p:sp>
        <p:nvSpPr>
          <p:cNvPr name="TextBox 12" id="12"/>
          <p:cNvSpPr txBox="true"/>
          <p:nvPr/>
        </p:nvSpPr>
        <p:spPr>
          <a:xfrm rot="0">
            <a:off x="12274412" y="7362258"/>
            <a:ext cx="3088337" cy="1339215"/>
          </a:xfrm>
          <a:prstGeom prst="rect">
            <a:avLst/>
          </a:prstGeom>
        </p:spPr>
        <p:txBody>
          <a:bodyPr anchor="t" rtlCol="false" tIns="0" lIns="0" bIns="0" rIns="0">
            <a:spAutoFit/>
          </a:bodyPr>
          <a:lstStyle/>
          <a:p>
            <a:pPr algn="ctr">
              <a:lnSpc>
                <a:spcPts val="3465"/>
              </a:lnSpc>
              <a:spcBef>
                <a:spcPct val="0"/>
              </a:spcBef>
            </a:pPr>
            <a:r>
              <a:rPr lang="en-US" sz="3300" spc="138">
                <a:solidFill>
                  <a:srgbClr val="000000"/>
                </a:solidFill>
                <a:latin typeface="Krabuler"/>
                <a:ea typeface="Krabuler"/>
                <a:cs typeface="Krabuler"/>
                <a:sym typeface="Krabuler"/>
              </a:rPr>
              <a:t>Desarrollo de Aplicaciones Móviles</a:t>
            </a:r>
          </a:p>
        </p:txBody>
      </p:sp>
      <p:grpSp>
        <p:nvGrpSpPr>
          <p:cNvPr name="Group 13" id="13"/>
          <p:cNvGrpSpPr/>
          <p:nvPr/>
        </p:nvGrpSpPr>
        <p:grpSpPr>
          <a:xfrm rot="0">
            <a:off x="10555791" y="2965719"/>
            <a:ext cx="2926328" cy="1389808"/>
            <a:chOff x="0" y="0"/>
            <a:chExt cx="842661" cy="400207"/>
          </a:xfrm>
        </p:grpSpPr>
        <p:sp>
          <p:nvSpPr>
            <p:cNvPr name="Freeform 14" id="14"/>
            <p:cNvSpPr/>
            <p:nvPr/>
          </p:nvSpPr>
          <p:spPr>
            <a:xfrm flipH="false" flipV="false" rot="0">
              <a:off x="0" y="0"/>
              <a:ext cx="842661" cy="400207"/>
            </a:xfrm>
            <a:custGeom>
              <a:avLst/>
              <a:gdLst/>
              <a:ahLst/>
              <a:cxnLst/>
              <a:rect r="r" b="b" t="t" l="l"/>
              <a:pathLst>
                <a:path h="400207" w="842661">
                  <a:moveTo>
                    <a:pt x="95242" y="0"/>
                  </a:moveTo>
                  <a:lnTo>
                    <a:pt x="747419" y="0"/>
                  </a:lnTo>
                  <a:cubicBezTo>
                    <a:pt x="800020" y="0"/>
                    <a:pt x="842661" y="42641"/>
                    <a:pt x="842661" y="95242"/>
                  </a:cubicBezTo>
                  <a:lnTo>
                    <a:pt x="842661" y="304965"/>
                  </a:lnTo>
                  <a:cubicBezTo>
                    <a:pt x="842661" y="330225"/>
                    <a:pt x="832627" y="354450"/>
                    <a:pt x="814765" y="372311"/>
                  </a:cubicBezTo>
                  <a:cubicBezTo>
                    <a:pt x="796904" y="390173"/>
                    <a:pt x="772679" y="400207"/>
                    <a:pt x="747419" y="400207"/>
                  </a:cubicBezTo>
                  <a:lnTo>
                    <a:pt x="95242" y="400207"/>
                  </a:lnTo>
                  <a:cubicBezTo>
                    <a:pt x="69982" y="400207"/>
                    <a:pt x="45757" y="390173"/>
                    <a:pt x="27896" y="372311"/>
                  </a:cubicBezTo>
                  <a:cubicBezTo>
                    <a:pt x="10034" y="354450"/>
                    <a:pt x="0" y="330225"/>
                    <a:pt x="0" y="304965"/>
                  </a:cubicBezTo>
                  <a:lnTo>
                    <a:pt x="0" y="95242"/>
                  </a:lnTo>
                  <a:cubicBezTo>
                    <a:pt x="0" y="69982"/>
                    <a:pt x="10034" y="45757"/>
                    <a:pt x="27896" y="27896"/>
                  </a:cubicBezTo>
                  <a:cubicBezTo>
                    <a:pt x="45757" y="10034"/>
                    <a:pt x="69982" y="0"/>
                    <a:pt x="95242" y="0"/>
                  </a:cubicBezTo>
                  <a:close/>
                </a:path>
              </a:pathLst>
            </a:custGeom>
            <a:solidFill>
              <a:srgbClr val="E6BFE1"/>
            </a:solidFill>
          </p:spPr>
        </p:sp>
        <p:sp>
          <p:nvSpPr>
            <p:cNvPr name="TextBox 15" id="15"/>
            <p:cNvSpPr txBox="true"/>
            <p:nvPr/>
          </p:nvSpPr>
          <p:spPr>
            <a:xfrm>
              <a:off x="0" y="28575"/>
              <a:ext cx="842661" cy="371632"/>
            </a:xfrm>
            <a:prstGeom prst="rect">
              <a:avLst/>
            </a:prstGeom>
          </p:spPr>
          <p:txBody>
            <a:bodyPr anchor="ctr" rtlCol="false" tIns="71438" lIns="71438" bIns="71438" rIns="71438"/>
            <a:lstStyle/>
            <a:p>
              <a:pPr algn="ctr">
                <a:lnSpc>
                  <a:spcPts val="2598"/>
                </a:lnSpc>
              </a:pPr>
            </a:p>
          </p:txBody>
        </p:sp>
      </p:grpSp>
      <p:sp>
        <p:nvSpPr>
          <p:cNvPr name="TextBox 16" id="16"/>
          <p:cNvSpPr txBox="true"/>
          <p:nvPr/>
        </p:nvSpPr>
        <p:spPr>
          <a:xfrm rot="0">
            <a:off x="10764789" y="3431960"/>
            <a:ext cx="2508333" cy="428625"/>
          </a:xfrm>
          <a:prstGeom prst="rect">
            <a:avLst/>
          </a:prstGeom>
        </p:spPr>
        <p:txBody>
          <a:bodyPr anchor="t" rtlCol="false" tIns="0" lIns="0" bIns="0" rIns="0">
            <a:spAutoFit/>
          </a:bodyPr>
          <a:lstStyle/>
          <a:p>
            <a:pPr algn="ctr">
              <a:lnSpc>
                <a:spcPts val="3150"/>
              </a:lnSpc>
              <a:spcBef>
                <a:spcPct val="0"/>
              </a:spcBef>
            </a:pPr>
            <a:r>
              <a:rPr lang="en-US" sz="3000" spc="126">
                <a:solidFill>
                  <a:srgbClr val="000000"/>
                </a:solidFill>
                <a:latin typeface="Krabuler"/>
                <a:ea typeface="Krabuler"/>
                <a:cs typeface="Krabuler"/>
                <a:sym typeface="Krabuler"/>
              </a:rPr>
              <a:t>Ciberseguridad</a:t>
            </a:r>
          </a:p>
        </p:txBody>
      </p:sp>
      <p:grpSp>
        <p:nvGrpSpPr>
          <p:cNvPr name="Group 17" id="17"/>
          <p:cNvGrpSpPr/>
          <p:nvPr/>
        </p:nvGrpSpPr>
        <p:grpSpPr>
          <a:xfrm rot="0">
            <a:off x="4821399" y="3000300"/>
            <a:ext cx="2876106" cy="1389808"/>
            <a:chOff x="0" y="0"/>
            <a:chExt cx="828199" cy="400207"/>
          </a:xfrm>
        </p:grpSpPr>
        <p:sp>
          <p:nvSpPr>
            <p:cNvPr name="Freeform 18" id="18"/>
            <p:cNvSpPr/>
            <p:nvPr/>
          </p:nvSpPr>
          <p:spPr>
            <a:xfrm flipH="false" flipV="false" rot="0">
              <a:off x="0" y="0"/>
              <a:ext cx="828199" cy="400207"/>
            </a:xfrm>
            <a:custGeom>
              <a:avLst/>
              <a:gdLst/>
              <a:ahLst/>
              <a:cxnLst/>
              <a:rect r="r" b="b" t="t" l="l"/>
              <a:pathLst>
                <a:path h="400207" w="828199">
                  <a:moveTo>
                    <a:pt x="96905" y="0"/>
                  </a:moveTo>
                  <a:lnTo>
                    <a:pt x="731294" y="0"/>
                  </a:lnTo>
                  <a:cubicBezTo>
                    <a:pt x="784813" y="0"/>
                    <a:pt x="828199" y="43386"/>
                    <a:pt x="828199" y="96905"/>
                  </a:cubicBezTo>
                  <a:lnTo>
                    <a:pt x="828199" y="303302"/>
                  </a:lnTo>
                  <a:cubicBezTo>
                    <a:pt x="828199" y="329003"/>
                    <a:pt x="817990" y="353651"/>
                    <a:pt x="799816" y="371824"/>
                  </a:cubicBezTo>
                  <a:cubicBezTo>
                    <a:pt x="781643" y="389998"/>
                    <a:pt x="756995" y="400207"/>
                    <a:pt x="731294" y="400207"/>
                  </a:cubicBezTo>
                  <a:lnTo>
                    <a:pt x="96905" y="400207"/>
                  </a:lnTo>
                  <a:cubicBezTo>
                    <a:pt x="71204" y="400207"/>
                    <a:pt x="46556" y="389998"/>
                    <a:pt x="28383" y="371824"/>
                  </a:cubicBezTo>
                  <a:cubicBezTo>
                    <a:pt x="10210" y="353651"/>
                    <a:pt x="0" y="329003"/>
                    <a:pt x="0" y="303302"/>
                  </a:cubicBezTo>
                  <a:lnTo>
                    <a:pt x="0" y="96905"/>
                  </a:lnTo>
                  <a:cubicBezTo>
                    <a:pt x="0" y="71204"/>
                    <a:pt x="10210" y="46556"/>
                    <a:pt x="28383" y="28383"/>
                  </a:cubicBezTo>
                  <a:cubicBezTo>
                    <a:pt x="46556" y="10210"/>
                    <a:pt x="71204" y="0"/>
                    <a:pt x="96905" y="0"/>
                  </a:cubicBezTo>
                  <a:close/>
                </a:path>
              </a:pathLst>
            </a:custGeom>
            <a:solidFill>
              <a:srgbClr val="E6BFE1"/>
            </a:solidFill>
          </p:spPr>
        </p:sp>
        <p:sp>
          <p:nvSpPr>
            <p:cNvPr name="TextBox 19" id="19"/>
            <p:cNvSpPr txBox="true"/>
            <p:nvPr/>
          </p:nvSpPr>
          <p:spPr>
            <a:xfrm>
              <a:off x="0" y="28575"/>
              <a:ext cx="828199" cy="371632"/>
            </a:xfrm>
            <a:prstGeom prst="rect">
              <a:avLst/>
            </a:prstGeom>
          </p:spPr>
          <p:txBody>
            <a:bodyPr anchor="ctr" rtlCol="false" tIns="71438" lIns="71438" bIns="71438" rIns="71438"/>
            <a:lstStyle/>
            <a:p>
              <a:pPr algn="ctr">
                <a:lnSpc>
                  <a:spcPts val="2598"/>
                </a:lnSpc>
              </a:pPr>
            </a:p>
          </p:txBody>
        </p:sp>
      </p:grpSp>
      <p:sp>
        <p:nvSpPr>
          <p:cNvPr name="TextBox 20" id="20"/>
          <p:cNvSpPr txBox="true"/>
          <p:nvPr/>
        </p:nvSpPr>
        <p:spPr>
          <a:xfrm rot="0">
            <a:off x="4885180" y="3286921"/>
            <a:ext cx="2683054" cy="901065"/>
          </a:xfrm>
          <a:prstGeom prst="rect">
            <a:avLst/>
          </a:prstGeom>
        </p:spPr>
        <p:txBody>
          <a:bodyPr anchor="t" rtlCol="false" tIns="0" lIns="0" bIns="0" rIns="0">
            <a:spAutoFit/>
          </a:bodyPr>
          <a:lstStyle/>
          <a:p>
            <a:pPr algn="ctr">
              <a:lnSpc>
                <a:spcPts val="3465"/>
              </a:lnSpc>
              <a:spcBef>
                <a:spcPct val="0"/>
              </a:spcBef>
            </a:pPr>
            <a:r>
              <a:rPr lang="en-US" sz="3300" spc="138">
                <a:solidFill>
                  <a:srgbClr val="000000"/>
                </a:solidFill>
                <a:latin typeface="Krabuler"/>
                <a:ea typeface="Krabuler"/>
                <a:cs typeface="Krabuler"/>
                <a:sym typeface="Krabuler"/>
              </a:rPr>
              <a:t>Desarrollo Web</a:t>
            </a:r>
          </a:p>
        </p:txBody>
      </p:sp>
      <p:grpSp>
        <p:nvGrpSpPr>
          <p:cNvPr name="Group 21" id="21"/>
          <p:cNvGrpSpPr/>
          <p:nvPr/>
        </p:nvGrpSpPr>
        <p:grpSpPr>
          <a:xfrm rot="0">
            <a:off x="3574857" y="5045236"/>
            <a:ext cx="2854492" cy="1389808"/>
            <a:chOff x="0" y="0"/>
            <a:chExt cx="821975" cy="400207"/>
          </a:xfrm>
        </p:grpSpPr>
        <p:sp>
          <p:nvSpPr>
            <p:cNvPr name="Freeform 22" id="22"/>
            <p:cNvSpPr/>
            <p:nvPr/>
          </p:nvSpPr>
          <p:spPr>
            <a:xfrm flipH="false" flipV="false" rot="0">
              <a:off x="0" y="0"/>
              <a:ext cx="821975" cy="400207"/>
            </a:xfrm>
            <a:custGeom>
              <a:avLst/>
              <a:gdLst/>
              <a:ahLst/>
              <a:cxnLst/>
              <a:rect r="r" b="b" t="t" l="l"/>
              <a:pathLst>
                <a:path h="400207" w="821975">
                  <a:moveTo>
                    <a:pt x="97639" y="0"/>
                  </a:moveTo>
                  <a:lnTo>
                    <a:pt x="724336" y="0"/>
                  </a:lnTo>
                  <a:cubicBezTo>
                    <a:pt x="750232" y="0"/>
                    <a:pt x="775067" y="10287"/>
                    <a:pt x="793377" y="28598"/>
                  </a:cubicBezTo>
                  <a:cubicBezTo>
                    <a:pt x="811688" y="46909"/>
                    <a:pt x="821975" y="71743"/>
                    <a:pt x="821975" y="97639"/>
                  </a:cubicBezTo>
                  <a:lnTo>
                    <a:pt x="821975" y="302568"/>
                  </a:lnTo>
                  <a:cubicBezTo>
                    <a:pt x="821975" y="356493"/>
                    <a:pt x="778261" y="400207"/>
                    <a:pt x="724336" y="400207"/>
                  </a:cubicBezTo>
                  <a:lnTo>
                    <a:pt x="97639" y="400207"/>
                  </a:lnTo>
                  <a:cubicBezTo>
                    <a:pt x="43714" y="400207"/>
                    <a:pt x="0" y="356493"/>
                    <a:pt x="0" y="302568"/>
                  </a:cubicBezTo>
                  <a:lnTo>
                    <a:pt x="0" y="97639"/>
                  </a:lnTo>
                  <a:cubicBezTo>
                    <a:pt x="0" y="43714"/>
                    <a:pt x="43714" y="0"/>
                    <a:pt x="97639" y="0"/>
                  </a:cubicBezTo>
                  <a:close/>
                </a:path>
              </a:pathLst>
            </a:custGeom>
            <a:solidFill>
              <a:srgbClr val="E6BFE1"/>
            </a:solidFill>
          </p:spPr>
        </p:sp>
        <p:sp>
          <p:nvSpPr>
            <p:cNvPr name="TextBox 23" id="23"/>
            <p:cNvSpPr txBox="true"/>
            <p:nvPr/>
          </p:nvSpPr>
          <p:spPr>
            <a:xfrm>
              <a:off x="0" y="28575"/>
              <a:ext cx="821975" cy="371632"/>
            </a:xfrm>
            <a:prstGeom prst="rect">
              <a:avLst/>
            </a:prstGeom>
          </p:spPr>
          <p:txBody>
            <a:bodyPr anchor="ctr" rtlCol="false" tIns="71438" lIns="71438" bIns="71438" rIns="71438"/>
            <a:lstStyle/>
            <a:p>
              <a:pPr algn="ctr">
                <a:lnSpc>
                  <a:spcPts val="2598"/>
                </a:lnSpc>
              </a:pPr>
            </a:p>
          </p:txBody>
        </p:sp>
      </p:grpSp>
      <p:sp>
        <p:nvSpPr>
          <p:cNvPr name="TextBox 24" id="24"/>
          <p:cNvSpPr txBox="true"/>
          <p:nvPr/>
        </p:nvSpPr>
        <p:spPr>
          <a:xfrm rot="0">
            <a:off x="3617031" y="5318521"/>
            <a:ext cx="2770143" cy="901065"/>
          </a:xfrm>
          <a:prstGeom prst="rect">
            <a:avLst/>
          </a:prstGeom>
        </p:spPr>
        <p:txBody>
          <a:bodyPr anchor="t" rtlCol="false" tIns="0" lIns="0" bIns="0" rIns="0">
            <a:spAutoFit/>
          </a:bodyPr>
          <a:lstStyle/>
          <a:p>
            <a:pPr algn="ctr">
              <a:lnSpc>
                <a:spcPts val="3465"/>
              </a:lnSpc>
              <a:spcBef>
                <a:spcPct val="0"/>
              </a:spcBef>
            </a:pPr>
            <a:r>
              <a:rPr lang="en-US" sz="3300" spc="138">
                <a:solidFill>
                  <a:srgbClr val="000000"/>
                </a:solidFill>
                <a:latin typeface="Krabuler"/>
                <a:ea typeface="Krabuler"/>
                <a:cs typeface="Krabuler"/>
                <a:sym typeface="Krabuler"/>
              </a:rPr>
              <a:t>Desarrollo de Software</a:t>
            </a:r>
          </a:p>
        </p:txBody>
      </p:sp>
      <p:grpSp>
        <p:nvGrpSpPr>
          <p:cNvPr name="Group 25" id="25"/>
          <p:cNvGrpSpPr/>
          <p:nvPr/>
        </p:nvGrpSpPr>
        <p:grpSpPr>
          <a:xfrm rot="0">
            <a:off x="3023947" y="7341494"/>
            <a:ext cx="2799569" cy="1389808"/>
            <a:chOff x="0" y="0"/>
            <a:chExt cx="806160" cy="400207"/>
          </a:xfrm>
        </p:grpSpPr>
        <p:sp>
          <p:nvSpPr>
            <p:cNvPr name="Freeform 26" id="26"/>
            <p:cNvSpPr/>
            <p:nvPr/>
          </p:nvSpPr>
          <p:spPr>
            <a:xfrm flipH="false" flipV="false" rot="0">
              <a:off x="0" y="0"/>
              <a:ext cx="806160" cy="400207"/>
            </a:xfrm>
            <a:custGeom>
              <a:avLst/>
              <a:gdLst/>
              <a:ahLst/>
              <a:cxnLst/>
              <a:rect r="r" b="b" t="t" l="l"/>
              <a:pathLst>
                <a:path h="400207" w="806160">
                  <a:moveTo>
                    <a:pt x="99554" y="0"/>
                  </a:moveTo>
                  <a:lnTo>
                    <a:pt x="706605" y="0"/>
                  </a:lnTo>
                  <a:cubicBezTo>
                    <a:pt x="733009" y="0"/>
                    <a:pt x="758331" y="10489"/>
                    <a:pt x="777001" y="29159"/>
                  </a:cubicBezTo>
                  <a:cubicBezTo>
                    <a:pt x="795671" y="47829"/>
                    <a:pt x="806160" y="73151"/>
                    <a:pt x="806160" y="99554"/>
                  </a:cubicBezTo>
                  <a:lnTo>
                    <a:pt x="806160" y="300653"/>
                  </a:lnTo>
                  <a:cubicBezTo>
                    <a:pt x="806160" y="355635"/>
                    <a:pt x="761588" y="400207"/>
                    <a:pt x="706605" y="400207"/>
                  </a:cubicBezTo>
                  <a:lnTo>
                    <a:pt x="99554" y="400207"/>
                  </a:lnTo>
                  <a:cubicBezTo>
                    <a:pt x="73151" y="400207"/>
                    <a:pt x="47829" y="389718"/>
                    <a:pt x="29159" y="371048"/>
                  </a:cubicBezTo>
                  <a:cubicBezTo>
                    <a:pt x="10489" y="352378"/>
                    <a:pt x="0" y="327056"/>
                    <a:pt x="0" y="300653"/>
                  </a:cubicBezTo>
                  <a:lnTo>
                    <a:pt x="0" y="99554"/>
                  </a:lnTo>
                  <a:cubicBezTo>
                    <a:pt x="0" y="44572"/>
                    <a:pt x="44572" y="0"/>
                    <a:pt x="99554" y="0"/>
                  </a:cubicBezTo>
                  <a:close/>
                </a:path>
              </a:pathLst>
            </a:custGeom>
            <a:solidFill>
              <a:srgbClr val="E6BFE1"/>
            </a:solidFill>
          </p:spPr>
        </p:sp>
        <p:sp>
          <p:nvSpPr>
            <p:cNvPr name="TextBox 27" id="27"/>
            <p:cNvSpPr txBox="true"/>
            <p:nvPr/>
          </p:nvSpPr>
          <p:spPr>
            <a:xfrm>
              <a:off x="0" y="28575"/>
              <a:ext cx="806160" cy="371632"/>
            </a:xfrm>
            <a:prstGeom prst="rect">
              <a:avLst/>
            </a:prstGeom>
          </p:spPr>
          <p:txBody>
            <a:bodyPr anchor="ctr" rtlCol="false" tIns="71438" lIns="71438" bIns="71438" rIns="71438"/>
            <a:lstStyle/>
            <a:p>
              <a:pPr algn="ctr">
                <a:lnSpc>
                  <a:spcPts val="2598"/>
                </a:lnSpc>
              </a:pPr>
            </a:p>
          </p:txBody>
        </p:sp>
      </p:grpSp>
      <p:sp>
        <p:nvSpPr>
          <p:cNvPr name="TextBox 28" id="28"/>
          <p:cNvSpPr txBox="true"/>
          <p:nvPr/>
        </p:nvSpPr>
        <p:spPr>
          <a:xfrm rot="0">
            <a:off x="3140009" y="7823991"/>
            <a:ext cx="2567445" cy="462915"/>
          </a:xfrm>
          <a:prstGeom prst="rect">
            <a:avLst/>
          </a:prstGeom>
        </p:spPr>
        <p:txBody>
          <a:bodyPr anchor="t" rtlCol="false" tIns="0" lIns="0" bIns="0" rIns="0">
            <a:spAutoFit/>
          </a:bodyPr>
          <a:lstStyle/>
          <a:p>
            <a:pPr algn="ctr">
              <a:lnSpc>
                <a:spcPts val="3465"/>
              </a:lnSpc>
              <a:spcBef>
                <a:spcPct val="0"/>
              </a:spcBef>
            </a:pPr>
            <a:r>
              <a:rPr lang="en-US" sz="3300" spc="138">
                <a:solidFill>
                  <a:srgbClr val="000000"/>
                </a:solidFill>
                <a:latin typeface="Krabuler"/>
                <a:ea typeface="Krabuler"/>
                <a:cs typeface="Krabuler"/>
                <a:sym typeface="Krabuler"/>
              </a:rPr>
              <a:t>DevOps</a:t>
            </a:r>
          </a:p>
        </p:txBody>
      </p:sp>
      <p:sp>
        <p:nvSpPr>
          <p:cNvPr name="Freeform 29" id="29"/>
          <p:cNvSpPr/>
          <p:nvPr/>
        </p:nvSpPr>
        <p:spPr>
          <a:xfrm flipH="false" flipV="false" rot="-7790319">
            <a:off x="2437143" y="4987526"/>
            <a:ext cx="1345939" cy="611817"/>
          </a:xfrm>
          <a:custGeom>
            <a:avLst/>
            <a:gdLst/>
            <a:ahLst/>
            <a:cxnLst/>
            <a:rect r="r" b="b" t="t" l="l"/>
            <a:pathLst>
              <a:path h="611817" w="1345939">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Freeform 30" id="30"/>
          <p:cNvSpPr/>
          <p:nvPr/>
        </p:nvSpPr>
        <p:spPr>
          <a:xfrm flipH="false" flipV="false" rot="2638600">
            <a:off x="8660159" y="479015"/>
            <a:ext cx="1206893" cy="1099370"/>
          </a:xfrm>
          <a:custGeom>
            <a:avLst/>
            <a:gdLst/>
            <a:ahLst/>
            <a:cxnLst/>
            <a:rect r="r" b="b" t="t" l="l"/>
            <a:pathLst>
              <a:path h="1099370" w="1206893">
                <a:moveTo>
                  <a:pt x="0" y="0"/>
                </a:moveTo>
                <a:lnTo>
                  <a:pt x="1206893" y="0"/>
                </a:lnTo>
                <a:lnTo>
                  <a:pt x="1206893" y="1099370"/>
                </a:lnTo>
                <a:lnTo>
                  <a:pt x="0" y="1099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7790319">
            <a:off x="3725241" y="2869765"/>
            <a:ext cx="1307544" cy="595894"/>
          </a:xfrm>
          <a:custGeom>
            <a:avLst/>
            <a:gdLst/>
            <a:ahLst/>
            <a:cxnLst/>
            <a:rect r="r" b="b" t="t" l="l"/>
            <a:pathLst>
              <a:path h="595894" w="1307544">
                <a:moveTo>
                  <a:pt x="0" y="0"/>
                </a:moveTo>
                <a:lnTo>
                  <a:pt x="1307544" y="0"/>
                </a:lnTo>
                <a:lnTo>
                  <a:pt x="1307544" y="595894"/>
                </a:lnTo>
                <a:lnTo>
                  <a:pt x="0" y="595894"/>
                </a:lnTo>
                <a:lnTo>
                  <a:pt x="0" y="0"/>
                </a:lnTo>
                <a:close/>
              </a:path>
            </a:pathLst>
          </a:custGeom>
          <a:blipFill>
            <a:blip r:embed="rId4">
              <a:extLst>
                <a:ext uri="{96DAC541-7B7A-43D3-8B79-37D633B846F1}">
                  <asvg:svgBlip xmlns:asvg="http://schemas.microsoft.com/office/drawing/2016/SVG/main" r:embed="rId5"/>
                </a:ext>
              </a:extLst>
            </a:blip>
            <a:stretch>
              <a:fillRect l="-444900" t="0" r="0" b="0"/>
            </a:stretch>
          </a:blipFill>
        </p:spPr>
      </p:sp>
      <p:sp>
        <p:nvSpPr>
          <p:cNvPr name="TextBox 32" id="32"/>
          <p:cNvSpPr txBox="true"/>
          <p:nvPr/>
        </p:nvSpPr>
        <p:spPr>
          <a:xfrm rot="0">
            <a:off x="1976672" y="1655370"/>
            <a:ext cx="3170135" cy="84010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Necesitarás dominar HTML, CSS y JavaScript, y luego especializarte en frameworks como ReactJS, Angular, o Vue.js para construir aplicaciones web dinámicas y modernas; y/o una tecnología Backend</a:t>
            </a:r>
          </a:p>
        </p:txBody>
      </p:sp>
      <p:sp>
        <p:nvSpPr>
          <p:cNvPr name="TextBox 33" id="33"/>
          <p:cNvSpPr txBox="true"/>
          <p:nvPr/>
        </p:nvSpPr>
        <p:spPr>
          <a:xfrm rot="0">
            <a:off x="1291332" y="3704730"/>
            <a:ext cx="2702709" cy="104965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Deberás aprender lenguajes de programación como Java, C#, o Python, y familiarizarte con patrones de diseño y metodologías de desarrollo para crear aplicaciones robustas y escalables.</a:t>
            </a:r>
          </a:p>
        </p:txBody>
      </p:sp>
      <p:sp>
        <p:nvSpPr>
          <p:cNvPr name="Freeform 34" id="34"/>
          <p:cNvSpPr/>
          <p:nvPr/>
        </p:nvSpPr>
        <p:spPr>
          <a:xfrm flipH="false" flipV="false" rot="-2591211">
            <a:off x="14532199" y="4926595"/>
            <a:ext cx="1345939" cy="611817"/>
          </a:xfrm>
          <a:custGeom>
            <a:avLst/>
            <a:gdLst/>
            <a:ahLst/>
            <a:cxnLst/>
            <a:rect r="r" b="b" t="t" l="l"/>
            <a:pathLst>
              <a:path h="611817" w="1345939">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Freeform 35" id="35"/>
          <p:cNvSpPr/>
          <p:nvPr/>
        </p:nvSpPr>
        <p:spPr>
          <a:xfrm flipH="false" flipV="false" rot="-2700000">
            <a:off x="13178393" y="2984796"/>
            <a:ext cx="1307544" cy="595894"/>
          </a:xfrm>
          <a:custGeom>
            <a:avLst/>
            <a:gdLst/>
            <a:ahLst/>
            <a:cxnLst/>
            <a:rect r="r" b="b" t="t" l="l"/>
            <a:pathLst>
              <a:path h="595894" w="1307544">
                <a:moveTo>
                  <a:pt x="0" y="0"/>
                </a:moveTo>
                <a:lnTo>
                  <a:pt x="1307544" y="0"/>
                </a:lnTo>
                <a:lnTo>
                  <a:pt x="1307544" y="595893"/>
                </a:lnTo>
                <a:lnTo>
                  <a:pt x="0" y="595893"/>
                </a:lnTo>
                <a:lnTo>
                  <a:pt x="0" y="0"/>
                </a:lnTo>
                <a:close/>
              </a:path>
            </a:pathLst>
          </a:custGeom>
          <a:blipFill>
            <a:blip r:embed="rId4">
              <a:extLst>
                <a:ext uri="{96DAC541-7B7A-43D3-8B79-37D633B846F1}">
                  <asvg:svgBlip xmlns:asvg="http://schemas.microsoft.com/office/drawing/2016/SVG/main" r:embed="rId5"/>
                </a:ext>
              </a:extLst>
            </a:blip>
            <a:stretch>
              <a:fillRect l="-444900" t="0" r="0" b="0"/>
            </a:stretch>
          </a:blipFill>
        </p:spPr>
      </p:sp>
      <p:sp>
        <p:nvSpPr>
          <p:cNvPr name="TextBox 36" id="36"/>
          <p:cNvSpPr txBox="true"/>
          <p:nvPr/>
        </p:nvSpPr>
        <p:spPr>
          <a:xfrm rot="0">
            <a:off x="13853814" y="1655370"/>
            <a:ext cx="2702709" cy="104965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Necesitarás entender redes, criptografía, y herramientas de seguridad, y estar al tanto de las vulnerabilidades y amenazas para proteger sistemas y datos de ataques y accesos no autorizados.</a:t>
            </a:r>
          </a:p>
        </p:txBody>
      </p:sp>
      <p:sp>
        <p:nvSpPr>
          <p:cNvPr name="TextBox 37" id="37"/>
          <p:cNvSpPr txBox="true"/>
          <p:nvPr/>
        </p:nvSpPr>
        <p:spPr>
          <a:xfrm rot="0">
            <a:off x="14948184" y="3531065"/>
            <a:ext cx="2702709" cy="104965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Deberás aprender a utilizar herramientas como SQL, Python, y R, junto con técnicas de estadística y visualización de datos, para extraer insights valiosos y apoyar la toma de decisiones basada en datos.</a:t>
            </a:r>
          </a:p>
        </p:txBody>
      </p:sp>
      <p:sp>
        <p:nvSpPr>
          <p:cNvPr name="Freeform 38" id="38"/>
          <p:cNvSpPr/>
          <p:nvPr/>
        </p:nvSpPr>
        <p:spPr>
          <a:xfrm flipH="false" flipV="false" rot="-7790319">
            <a:off x="1969717" y="7273476"/>
            <a:ext cx="1345939" cy="611817"/>
          </a:xfrm>
          <a:custGeom>
            <a:avLst/>
            <a:gdLst/>
            <a:ahLst/>
            <a:cxnLst/>
            <a:rect r="r" b="b" t="t" l="l"/>
            <a:pathLst>
              <a:path h="611817" w="1345939">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TextBox 39" id="39"/>
          <p:cNvSpPr txBox="true"/>
          <p:nvPr/>
        </p:nvSpPr>
        <p:spPr>
          <a:xfrm rot="0">
            <a:off x="557823" y="5810205"/>
            <a:ext cx="2702709" cy="125920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Requiere conocimientos en automatización, administración de servidores, y herramientas como Docker, Kubernetes, y Jenkins para gestionar y optimizar el ciclo de vida de las aplicaciones desde el desarrollo hasta la producción.</a:t>
            </a:r>
          </a:p>
        </p:txBody>
      </p:sp>
      <p:sp>
        <p:nvSpPr>
          <p:cNvPr name="TextBox 40" id="40"/>
          <p:cNvSpPr txBox="true"/>
          <p:nvPr/>
        </p:nvSpPr>
        <p:spPr>
          <a:xfrm rot="0">
            <a:off x="15099985" y="5967989"/>
            <a:ext cx="2702709" cy="1049655"/>
          </a:xfrm>
          <a:prstGeom prst="rect">
            <a:avLst/>
          </a:prstGeom>
        </p:spPr>
        <p:txBody>
          <a:bodyPr anchor="t" rtlCol="false" tIns="0" lIns="0" bIns="0" rIns="0">
            <a:spAutoFit/>
          </a:bodyPr>
          <a:lstStyle/>
          <a:p>
            <a:pPr algn="l">
              <a:lnSpc>
                <a:spcPts val="1709"/>
              </a:lnSpc>
            </a:pPr>
            <a:r>
              <a:rPr lang="en-US" sz="1500">
                <a:solidFill>
                  <a:srgbClr val="000000"/>
                </a:solidFill>
                <a:latin typeface="Handy Casual"/>
                <a:ea typeface="Handy Casual"/>
                <a:cs typeface="Handy Casual"/>
                <a:sym typeface="Handy Casual"/>
              </a:rPr>
              <a:t>Necesitarás dominar lenguajes y frameworks como Swift para iOS, Kotlin para Android, o Flutter para ambos, para crear aplicaciones móviles atractivas y funcionales.</a:t>
            </a:r>
          </a:p>
        </p:txBody>
      </p:sp>
      <p:sp>
        <p:nvSpPr>
          <p:cNvPr name="Freeform 41" id="41"/>
          <p:cNvSpPr/>
          <p:nvPr/>
        </p:nvSpPr>
        <p:spPr>
          <a:xfrm flipH="false" flipV="false" rot="-2832155">
            <a:off x="9287896" y="4670333"/>
            <a:ext cx="1307544" cy="595894"/>
          </a:xfrm>
          <a:custGeom>
            <a:avLst/>
            <a:gdLst/>
            <a:ahLst/>
            <a:cxnLst/>
            <a:rect r="r" b="b" t="t" l="l"/>
            <a:pathLst>
              <a:path h="595894" w="1307544">
                <a:moveTo>
                  <a:pt x="0" y="0"/>
                </a:moveTo>
                <a:lnTo>
                  <a:pt x="1307544" y="0"/>
                </a:lnTo>
                <a:lnTo>
                  <a:pt x="1307544" y="595893"/>
                </a:lnTo>
                <a:lnTo>
                  <a:pt x="0" y="595893"/>
                </a:lnTo>
                <a:lnTo>
                  <a:pt x="0" y="0"/>
                </a:lnTo>
                <a:close/>
              </a:path>
            </a:pathLst>
          </a:custGeom>
          <a:blipFill>
            <a:blip r:embed="rId4">
              <a:extLst>
                <a:ext uri="{96DAC541-7B7A-43D3-8B79-37D633B846F1}">
                  <asvg:svgBlip xmlns:asvg="http://schemas.microsoft.com/office/drawing/2016/SVG/main" r:embed="rId5"/>
                </a:ext>
              </a:extLst>
            </a:blip>
            <a:stretch>
              <a:fillRect l="-444900" t="0" r="0" b="0"/>
            </a:stretch>
          </a:blipFill>
        </p:spPr>
      </p:sp>
      <p:sp>
        <p:nvSpPr>
          <p:cNvPr name="Freeform 42" id="42"/>
          <p:cNvSpPr/>
          <p:nvPr/>
        </p:nvSpPr>
        <p:spPr>
          <a:xfrm flipH="false" flipV="false" rot="-7162041">
            <a:off x="7776942" y="4688265"/>
            <a:ext cx="1307544" cy="595894"/>
          </a:xfrm>
          <a:custGeom>
            <a:avLst/>
            <a:gdLst/>
            <a:ahLst/>
            <a:cxnLst/>
            <a:rect r="r" b="b" t="t" l="l"/>
            <a:pathLst>
              <a:path h="595894" w="1307544">
                <a:moveTo>
                  <a:pt x="0" y="0"/>
                </a:moveTo>
                <a:lnTo>
                  <a:pt x="1307545" y="0"/>
                </a:lnTo>
                <a:lnTo>
                  <a:pt x="1307545" y="595894"/>
                </a:lnTo>
                <a:lnTo>
                  <a:pt x="0" y="595894"/>
                </a:lnTo>
                <a:lnTo>
                  <a:pt x="0" y="0"/>
                </a:lnTo>
                <a:close/>
              </a:path>
            </a:pathLst>
          </a:custGeom>
          <a:blipFill>
            <a:blip r:embed="rId4">
              <a:extLst>
                <a:ext uri="{96DAC541-7B7A-43D3-8B79-37D633B846F1}">
                  <asvg:svgBlip xmlns:asvg="http://schemas.microsoft.com/office/drawing/2016/SVG/main" r:embed="rId5"/>
                </a:ext>
              </a:extLst>
            </a:blip>
            <a:stretch>
              <a:fillRect l="-444900" t="0" r="0" b="0"/>
            </a:stretch>
          </a:blipFill>
        </p:spPr>
      </p:sp>
      <p:sp>
        <p:nvSpPr>
          <p:cNvPr name="Freeform 43" id="43"/>
          <p:cNvSpPr/>
          <p:nvPr/>
        </p:nvSpPr>
        <p:spPr>
          <a:xfrm flipH="false" flipV="false" rot="-7790319">
            <a:off x="6559798" y="5999022"/>
            <a:ext cx="1345939" cy="611817"/>
          </a:xfrm>
          <a:custGeom>
            <a:avLst/>
            <a:gdLst/>
            <a:ahLst/>
            <a:cxnLst/>
            <a:rect r="r" b="b" t="t" l="l"/>
            <a:pathLst>
              <a:path h="611817" w="1345939">
                <a:moveTo>
                  <a:pt x="0" y="0"/>
                </a:moveTo>
                <a:lnTo>
                  <a:pt x="1345938" y="0"/>
                </a:lnTo>
                <a:lnTo>
                  <a:pt x="1345938"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Freeform 44" id="44"/>
          <p:cNvSpPr/>
          <p:nvPr/>
        </p:nvSpPr>
        <p:spPr>
          <a:xfrm flipH="false" flipV="false" rot="-10511353">
            <a:off x="6199011" y="8226739"/>
            <a:ext cx="1345939" cy="611817"/>
          </a:xfrm>
          <a:custGeom>
            <a:avLst/>
            <a:gdLst/>
            <a:ahLst/>
            <a:cxnLst/>
            <a:rect r="r" b="b" t="t" l="l"/>
            <a:pathLst>
              <a:path h="611817" w="1345939">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Freeform 45" id="45"/>
          <p:cNvSpPr/>
          <p:nvPr/>
        </p:nvSpPr>
        <p:spPr>
          <a:xfrm flipH="false" flipV="false" rot="304285">
            <a:off x="10648609" y="8192600"/>
            <a:ext cx="1345939" cy="611817"/>
          </a:xfrm>
          <a:custGeom>
            <a:avLst/>
            <a:gdLst/>
            <a:ahLst/>
            <a:cxnLst/>
            <a:rect r="r" b="b" t="t" l="l"/>
            <a:pathLst>
              <a:path h="611817" w="1345939">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
        <p:nvSpPr>
          <p:cNvPr name="Freeform 46" id="46"/>
          <p:cNvSpPr/>
          <p:nvPr/>
        </p:nvSpPr>
        <p:spPr>
          <a:xfrm flipH="false" flipV="false" rot="-2591211">
            <a:off x="10459148" y="6028123"/>
            <a:ext cx="1345939" cy="611817"/>
          </a:xfrm>
          <a:custGeom>
            <a:avLst/>
            <a:gdLst/>
            <a:ahLst/>
            <a:cxnLst/>
            <a:rect r="r" b="b" t="t" l="l"/>
            <a:pathLst>
              <a:path h="611817" w="1345939">
                <a:moveTo>
                  <a:pt x="0" y="0"/>
                </a:moveTo>
                <a:lnTo>
                  <a:pt x="1345938" y="0"/>
                </a:lnTo>
                <a:lnTo>
                  <a:pt x="1345938"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15357" y="4160970"/>
            <a:ext cx="5060685" cy="4605223"/>
          </a:xfrm>
          <a:custGeom>
            <a:avLst/>
            <a:gdLst/>
            <a:ahLst/>
            <a:cxnLst/>
            <a:rect r="r" b="b" t="t" l="l"/>
            <a:pathLst>
              <a:path h="4605223" w="5060685">
                <a:moveTo>
                  <a:pt x="0" y="0"/>
                </a:moveTo>
                <a:lnTo>
                  <a:pt x="5060684" y="0"/>
                </a:lnTo>
                <a:lnTo>
                  <a:pt x="5060684"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198615" y="4160970"/>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615357" y="1263707"/>
            <a:ext cx="5060685" cy="1910409"/>
          </a:xfrm>
          <a:custGeom>
            <a:avLst/>
            <a:gdLst/>
            <a:ahLst/>
            <a:cxnLst/>
            <a:rect r="r" b="b" t="t" l="l"/>
            <a:pathLst>
              <a:path h="1910409" w="5060685">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801738" y="4867306"/>
            <a:ext cx="1040792" cy="1080924"/>
          </a:xfrm>
          <a:custGeom>
            <a:avLst/>
            <a:gdLst/>
            <a:ahLst/>
            <a:cxnLst/>
            <a:rect r="r" b="b" t="t" l="l"/>
            <a:pathLst>
              <a:path h="1080924" w="1040792">
                <a:moveTo>
                  <a:pt x="0" y="0"/>
                </a:moveTo>
                <a:lnTo>
                  <a:pt x="1040791" y="0"/>
                </a:lnTo>
                <a:lnTo>
                  <a:pt x="1040791"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0311087" y="4867306"/>
            <a:ext cx="840865" cy="1080924"/>
          </a:xfrm>
          <a:custGeom>
            <a:avLst/>
            <a:gdLst/>
            <a:ahLst/>
            <a:cxnLst/>
            <a:rect r="r" b="b" t="t" l="l"/>
            <a:pathLst>
              <a:path h="1080924" w="840865">
                <a:moveTo>
                  <a:pt x="0" y="0"/>
                </a:moveTo>
                <a:lnTo>
                  <a:pt x="840865" y="0"/>
                </a:lnTo>
                <a:lnTo>
                  <a:pt x="840865" y="1080924"/>
                </a:lnTo>
                <a:lnTo>
                  <a:pt x="0" y="1080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5895616" y="4843148"/>
            <a:ext cx="877165" cy="1129240"/>
          </a:xfrm>
          <a:custGeom>
            <a:avLst/>
            <a:gdLst/>
            <a:ahLst/>
            <a:cxnLst/>
            <a:rect r="r" b="b" t="t" l="l"/>
            <a:pathLst>
              <a:path h="1129240" w="877165">
                <a:moveTo>
                  <a:pt x="0" y="0"/>
                </a:moveTo>
                <a:lnTo>
                  <a:pt x="877165" y="0"/>
                </a:lnTo>
                <a:lnTo>
                  <a:pt x="877165" y="1129240"/>
                </a:lnTo>
                <a:lnTo>
                  <a:pt x="0" y="11292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8446158">
            <a:off x="7416559" y="3338099"/>
            <a:ext cx="2069356" cy="1178230"/>
          </a:xfrm>
          <a:custGeom>
            <a:avLst/>
            <a:gdLst/>
            <a:ahLst/>
            <a:cxnLst/>
            <a:rect r="r" b="b" t="t" l="l"/>
            <a:pathLst>
              <a:path h="1178230" w="2069356">
                <a:moveTo>
                  <a:pt x="0" y="0"/>
                </a:moveTo>
                <a:lnTo>
                  <a:pt x="2069356" y="0"/>
                </a:lnTo>
                <a:lnTo>
                  <a:pt x="2069356" y="1178229"/>
                </a:lnTo>
                <a:lnTo>
                  <a:pt x="0" y="11782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7074869" y="5740877"/>
            <a:ext cx="3510381" cy="2519293"/>
          </a:xfrm>
          <a:prstGeom prst="rect">
            <a:avLst/>
          </a:prstGeom>
        </p:spPr>
        <p:txBody>
          <a:bodyPr anchor="t" rtlCol="false" tIns="0" lIns="0" bIns="0" rIns="0">
            <a:spAutoFit/>
          </a:bodyPr>
          <a:lstStyle/>
          <a:p>
            <a:pPr algn="l" marL="0" indent="0" lvl="0">
              <a:lnSpc>
                <a:spcPts val="2891"/>
              </a:lnSpc>
              <a:spcBef>
                <a:spcPct val="0"/>
              </a:spcBef>
            </a:pPr>
            <a:r>
              <a:rPr lang="en-US" sz="2065" spc="-20">
                <a:solidFill>
                  <a:srgbClr val="000000"/>
                </a:solidFill>
                <a:latin typeface="DM Sans"/>
                <a:ea typeface="DM Sans"/>
                <a:cs typeface="DM Sans"/>
                <a:sym typeface="DM Sans"/>
              </a:rPr>
              <a:t>Desarrollar una tienda en línea con funcionalidades como carrito de compras, integración de pasarelas de pago, y un sistema de gestión de productos desde un panel de administración.</a:t>
            </a:r>
          </a:p>
        </p:txBody>
      </p:sp>
      <p:sp>
        <p:nvSpPr>
          <p:cNvPr name="TextBox 15" id="15"/>
          <p:cNvSpPr txBox="true"/>
          <p:nvPr/>
        </p:nvSpPr>
        <p:spPr>
          <a:xfrm rot="0">
            <a:off x="7074869" y="5161747"/>
            <a:ext cx="3256664" cy="387903"/>
          </a:xfrm>
          <a:prstGeom prst="rect">
            <a:avLst/>
          </a:prstGeom>
        </p:spPr>
        <p:txBody>
          <a:bodyPr anchor="t" rtlCol="false" tIns="0" lIns="0" bIns="0" rIns="0">
            <a:spAutoFit/>
          </a:bodyPr>
          <a:lstStyle/>
          <a:p>
            <a:pPr algn="l">
              <a:lnSpc>
                <a:spcPts val="3294"/>
              </a:lnSpc>
              <a:spcBef>
                <a:spcPct val="0"/>
              </a:spcBef>
            </a:pPr>
            <a:r>
              <a:rPr lang="en-US" sz="2353">
                <a:solidFill>
                  <a:srgbClr val="000000"/>
                </a:solidFill>
                <a:latin typeface="DM Sans Bold"/>
                <a:ea typeface="DM Sans Bold"/>
                <a:cs typeface="DM Sans Bold"/>
                <a:sym typeface="DM Sans Bold"/>
              </a:rPr>
              <a:t>Comercio Electrónico</a:t>
            </a:r>
          </a:p>
        </p:txBody>
      </p:sp>
      <p:sp>
        <p:nvSpPr>
          <p:cNvPr name="TextBox 16" id="16"/>
          <p:cNvSpPr txBox="true"/>
          <p:nvPr/>
        </p:nvSpPr>
        <p:spPr>
          <a:xfrm rot="0">
            <a:off x="12657116" y="5694056"/>
            <a:ext cx="3510381" cy="2721858"/>
          </a:xfrm>
          <a:prstGeom prst="rect">
            <a:avLst/>
          </a:prstGeom>
        </p:spPr>
        <p:txBody>
          <a:bodyPr anchor="t" rtlCol="false" tIns="0" lIns="0" bIns="0" rIns="0">
            <a:spAutoFit/>
          </a:bodyPr>
          <a:lstStyle/>
          <a:p>
            <a:pPr algn="l" marL="0" indent="0" lvl="0">
              <a:lnSpc>
                <a:spcPts val="2751"/>
              </a:lnSpc>
              <a:spcBef>
                <a:spcPct val="0"/>
              </a:spcBef>
            </a:pPr>
            <a:r>
              <a:rPr lang="en-US" sz="1965" spc="-19">
                <a:solidFill>
                  <a:srgbClr val="000000"/>
                </a:solidFill>
                <a:latin typeface="DM Sans"/>
                <a:ea typeface="DM Sans"/>
                <a:cs typeface="DM Sans"/>
                <a:sym typeface="DM Sans"/>
              </a:rPr>
              <a:t>Desarrollar una API RESTful que permita realizar operaciones CRUD (Crear, Leer, Actualizar, Eliminar) sobre usuarios, con funcionalidades de autenticación y autorización por ejemplo, utilizando JWT</a:t>
            </a:r>
          </a:p>
        </p:txBody>
      </p:sp>
      <p:sp>
        <p:nvSpPr>
          <p:cNvPr name="TextBox 17" id="17"/>
          <p:cNvSpPr txBox="true"/>
          <p:nvPr/>
        </p:nvSpPr>
        <p:spPr>
          <a:xfrm rot="0">
            <a:off x="12657116" y="5095875"/>
            <a:ext cx="3256664" cy="463468"/>
          </a:xfrm>
          <a:prstGeom prst="rect">
            <a:avLst/>
          </a:prstGeom>
        </p:spPr>
        <p:txBody>
          <a:bodyPr anchor="t" rtlCol="false" tIns="0" lIns="0" bIns="0" rIns="0">
            <a:spAutoFit/>
          </a:bodyPr>
          <a:lstStyle/>
          <a:p>
            <a:pPr algn="l">
              <a:lnSpc>
                <a:spcPts val="3854"/>
              </a:lnSpc>
              <a:spcBef>
                <a:spcPct val="0"/>
              </a:spcBef>
            </a:pPr>
            <a:r>
              <a:rPr lang="en-US" sz="2753">
                <a:solidFill>
                  <a:srgbClr val="000000"/>
                </a:solidFill>
                <a:latin typeface="DM Sans Bold"/>
                <a:ea typeface="DM Sans Bold"/>
                <a:cs typeface="DM Sans Bold"/>
                <a:sym typeface="DM Sans Bold"/>
              </a:rPr>
              <a:t>Gestión Usuarios</a:t>
            </a:r>
          </a:p>
        </p:txBody>
      </p:sp>
      <p:sp>
        <p:nvSpPr>
          <p:cNvPr name="TextBox 18" id="18"/>
          <p:cNvSpPr txBox="true"/>
          <p:nvPr/>
        </p:nvSpPr>
        <p:spPr>
          <a:xfrm rot="0">
            <a:off x="6932102" y="1754578"/>
            <a:ext cx="4427193" cy="814773"/>
          </a:xfrm>
          <a:prstGeom prst="rect">
            <a:avLst/>
          </a:prstGeom>
        </p:spPr>
        <p:txBody>
          <a:bodyPr anchor="t" rtlCol="false" tIns="0" lIns="0" bIns="0" rIns="0">
            <a:spAutoFit/>
          </a:bodyPr>
          <a:lstStyle/>
          <a:p>
            <a:pPr algn="ctr" marL="0" indent="0" lvl="0">
              <a:lnSpc>
                <a:spcPts val="6541"/>
              </a:lnSpc>
              <a:spcBef>
                <a:spcPct val="0"/>
              </a:spcBef>
            </a:pPr>
            <a:r>
              <a:rPr lang="en-US" sz="4672">
                <a:solidFill>
                  <a:srgbClr val="000000"/>
                </a:solidFill>
                <a:latin typeface="Repo Bold Bold"/>
                <a:ea typeface="Repo Bold Bold"/>
                <a:cs typeface="Repo Bold Bold"/>
                <a:sym typeface="Repo Bold Bold"/>
              </a:rPr>
              <a:t>Desarrollo Web</a:t>
            </a:r>
          </a:p>
        </p:txBody>
      </p:sp>
      <p:sp>
        <p:nvSpPr>
          <p:cNvPr name="TextBox 19" id="19"/>
          <p:cNvSpPr txBox="true"/>
          <p:nvPr/>
        </p:nvSpPr>
        <p:spPr>
          <a:xfrm rot="0">
            <a:off x="1545074" y="5740877"/>
            <a:ext cx="3777059" cy="2637748"/>
          </a:xfrm>
          <a:prstGeom prst="rect">
            <a:avLst/>
          </a:prstGeom>
        </p:spPr>
        <p:txBody>
          <a:bodyPr anchor="t" rtlCol="false" tIns="0" lIns="0" bIns="0" rIns="0">
            <a:spAutoFit/>
          </a:bodyPr>
          <a:lstStyle/>
          <a:p>
            <a:pPr algn="l" marL="0" indent="0" lvl="0">
              <a:lnSpc>
                <a:spcPts val="2629"/>
              </a:lnSpc>
              <a:spcBef>
                <a:spcPct val="0"/>
              </a:spcBef>
            </a:pPr>
            <a:r>
              <a:rPr lang="en-US" sz="1877" spc="-18">
                <a:solidFill>
                  <a:srgbClr val="000000"/>
                </a:solidFill>
                <a:latin typeface="DM Sans"/>
                <a:ea typeface="DM Sans"/>
                <a:cs typeface="DM Sans"/>
                <a:sym typeface="DM Sans"/>
              </a:rPr>
              <a:t> Crear una landing page totalmente funcional con un formulario de contacto que envíe los datos a un correo electrónico, junto con una sección de blog administrable (CMS) donde puedas agregar, editar y eliminar entradas.</a:t>
            </a:r>
          </a:p>
        </p:txBody>
      </p:sp>
      <p:sp>
        <p:nvSpPr>
          <p:cNvPr name="TextBox 20" id="20"/>
          <p:cNvSpPr txBox="true"/>
          <p:nvPr/>
        </p:nvSpPr>
        <p:spPr>
          <a:xfrm rot="0">
            <a:off x="1545074" y="5152222"/>
            <a:ext cx="3256664" cy="430448"/>
          </a:xfrm>
          <a:prstGeom prst="rect">
            <a:avLst/>
          </a:prstGeom>
        </p:spPr>
        <p:txBody>
          <a:bodyPr anchor="t" rtlCol="false" tIns="0" lIns="0" bIns="0" rIns="0">
            <a:spAutoFit/>
          </a:bodyPr>
          <a:lstStyle/>
          <a:p>
            <a:pPr algn="l">
              <a:lnSpc>
                <a:spcPts val="3574"/>
              </a:lnSpc>
              <a:spcBef>
                <a:spcPct val="0"/>
              </a:spcBef>
            </a:pPr>
            <a:r>
              <a:rPr lang="en-US" sz="2553">
                <a:solidFill>
                  <a:srgbClr val="000000"/>
                </a:solidFill>
                <a:latin typeface="DM Sans Bold"/>
                <a:ea typeface="DM Sans Bold"/>
                <a:cs typeface="DM Sans Bold"/>
                <a:sym typeface="DM Sans Bold"/>
              </a:rPr>
              <a:t>Sitio Web Completo</a:t>
            </a:r>
          </a:p>
        </p:txBody>
      </p:sp>
      <p:sp>
        <p:nvSpPr>
          <p:cNvPr name="Freeform 21" id="21"/>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88401" y="3893775"/>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64421" y="3898420"/>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66199" y="1131900"/>
            <a:ext cx="5758999" cy="2174022"/>
          </a:xfrm>
          <a:custGeom>
            <a:avLst/>
            <a:gdLst/>
            <a:ahLst/>
            <a:cxnLst/>
            <a:rect r="r" b="b" t="t" l="l"/>
            <a:pathLst>
              <a:path h="2174022" w="5758999">
                <a:moveTo>
                  <a:pt x="0" y="0"/>
                </a:moveTo>
                <a:lnTo>
                  <a:pt x="5758999" y="0"/>
                </a:lnTo>
                <a:lnTo>
                  <a:pt x="5758999" y="2174022"/>
                </a:lnTo>
                <a:lnTo>
                  <a:pt x="0" y="2174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558125" y="5143500"/>
            <a:ext cx="1115994" cy="1436702"/>
          </a:xfrm>
          <a:custGeom>
            <a:avLst/>
            <a:gdLst/>
            <a:ahLst/>
            <a:cxnLst/>
            <a:rect r="r" b="b" t="t" l="l"/>
            <a:pathLst>
              <a:path h="1436702" w="1115994">
                <a:moveTo>
                  <a:pt x="0" y="0"/>
                </a:moveTo>
                <a:lnTo>
                  <a:pt x="1115994" y="0"/>
                </a:lnTo>
                <a:lnTo>
                  <a:pt x="1115994" y="1436702"/>
                </a:lnTo>
                <a:lnTo>
                  <a:pt x="0" y="14367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6909994" y="5032807"/>
            <a:ext cx="1481658" cy="1339049"/>
          </a:xfrm>
          <a:custGeom>
            <a:avLst/>
            <a:gdLst/>
            <a:ahLst/>
            <a:cxnLst/>
            <a:rect r="r" b="b" t="t" l="l"/>
            <a:pathLst>
              <a:path h="1339049" w="1481658">
                <a:moveTo>
                  <a:pt x="0" y="0"/>
                </a:moveTo>
                <a:lnTo>
                  <a:pt x="1481659" y="0"/>
                </a:lnTo>
                <a:lnTo>
                  <a:pt x="1481659" y="1339048"/>
                </a:lnTo>
                <a:lnTo>
                  <a:pt x="0" y="13390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0247760" y="5828130"/>
            <a:ext cx="4466165" cy="3483743"/>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000000"/>
                </a:solidFill>
                <a:latin typeface="DM Sans"/>
                <a:ea typeface="DM Sans"/>
                <a:cs typeface="DM Sans"/>
                <a:sym typeface="DM Sans"/>
              </a:rPr>
              <a:t>Desarrollar una aplicación que permita a los usuarios almacenar, buscar, editar y eliminar contactos, incluyendo funcionalidades como exportación a CSV y sincronización con un servicio en la nube.</a:t>
            </a:r>
          </a:p>
        </p:txBody>
      </p:sp>
      <p:sp>
        <p:nvSpPr>
          <p:cNvPr name="TextBox 14" id="14"/>
          <p:cNvSpPr txBox="true"/>
          <p:nvPr/>
        </p:nvSpPr>
        <p:spPr>
          <a:xfrm rot="0">
            <a:off x="10247760" y="5081792"/>
            <a:ext cx="4310365" cy="547297"/>
          </a:xfrm>
          <a:prstGeom prst="rect">
            <a:avLst/>
          </a:prstGeom>
        </p:spPr>
        <p:txBody>
          <a:bodyPr anchor="t" rtlCol="false" tIns="0" lIns="0" bIns="0" rIns="0">
            <a:spAutoFit/>
          </a:bodyPr>
          <a:lstStyle/>
          <a:p>
            <a:pPr algn="l">
              <a:lnSpc>
                <a:spcPts val="4484"/>
              </a:lnSpc>
              <a:spcBef>
                <a:spcPct val="0"/>
              </a:spcBef>
            </a:pPr>
            <a:r>
              <a:rPr lang="en-US" sz="3202">
                <a:solidFill>
                  <a:srgbClr val="000000"/>
                </a:solidFill>
                <a:latin typeface="DM Sans Bold"/>
                <a:ea typeface="DM Sans Bold"/>
                <a:cs typeface="DM Sans Bold"/>
                <a:sym typeface="DM Sans Bold"/>
              </a:rPr>
              <a:t>Agenda de Contactos</a:t>
            </a:r>
          </a:p>
        </p:txBody>
      </p:sp>
      <p:sp>
        <p:nvSpPr>
          <p:cNvPr name="TextBox 15" id="15"/>
          <p:cNvSpPr txBox="true"/>
          <p:nvPr/>
        </p:nvSpPr>
        <p:spPr>
          <a:xfrm rot="0">
            <a:off x="6789120" y="1391706"/>
            <a:ext cx="4323691" cy="1597950"/>
          </a:xfrm>
          <a:prstGeom prst="rect">
            <a:avLst/>
          </a:prstGeom>
        </p:spPr>
        <p:txBody>
          <a:bodyPr anchor="t" rtlCol="false" tIns="0" lIns="0" bIns="0" rIns="0">
            <a:spAutoFit/>
          </a:bodyPr>
          <a:lstStyle/>
          <a:p>
            <a:pPr algn="ctr" marL="0" indent="0" lvl="0">
              <a:lnSpc>
                <a:spcPts val="6388"/>
              </a:lnSpc>
              <a:spcBef>
                <a:spcPct val="0"/>
              </a:spcBef>
            </a:pPr>
            <a:r>
              <a:rPr lang="en-US" sz="4563">
                <a:solidFill>
                  <a:srgbClr val="000000"/>
                </a:solidFill>
                <a:latin typeface="Repo Bold Bold"/>
                <a:ea typeface="Repo Bold Bold"/>
                <a:cs typeface="Repo Bold Bold"/>
                <a:sym typeface="Repo Bold Bold"/>
              </a:rPr>
              <a:t>Desarrollo Software</a:t>
            </a:r>
          </a:p>
        </p:txBody>
      </p:sp>
      <p:sp>
        <p:nvSpPr>
          <p:cNvPr name="TextBox 16" id="16"/>
          <p:cNvSpPr txBox="true"/>
          <p:nvPr/>
        </p:nvSpPr>
        <p:spPr>
          <a:xfrm rot="0">
            <a:off x="2845370" y="6324230"/>
            <a:ext cx="4805454" cy="2934070"/>
          </a:xfrm>
          <a:prstGeom prst="rect">
            <a:avLst/>
          </a:prstGeom>
        </p:spPr>
        <p:txBody>
          <a:bodyPr anchor="t" rtlCol="false" tIns="0" lIns="0" bIns="0" rIns="0">
            <a:spAutoFit/>
          </a:bodyPr>
          <a:lstStyle/>
          <a:p>
            <a:pPr algn="l" marL="0" indent="0" lvl="0">
              <a:lnSpc>
                <a:spcPts val="3344"/>
              </a:lnSpc>
              <a:spcBef>
                <a:spcPct val="0"/>
              </a:spcBef>
            </a:pPr>
            <a:r>
              <a:rPr lang="en-US" sz="2389" spc="-23">
                <a:solidFill>
                  <a:srgbClr val="000000"/>
                </a:solidFill>
                <a:latin typeface="DM Sans"/>
                <a:ea typeface="DM Sans"/>
                <a:cs typeface="DM Sans"/>
                <a:sym typeface="DM Sans"/>
              </a:rPr>
              <a:t>Crear una aplicación de escritorio o web que permita a una empresa gestionar su inventario, con funcionalidades como entrada/salida de productos, generación de informes, y alertas de stock bajo.</a:t>
            </a:r>
          </a:p>
        </p:txBody>
      </p:sp>
      <p:sp>
        <p:nvSpPr>
          <p:cNvPr name="TextBox 17" id="17"/>
          <p:cNvSpPr txBox="true"/>
          <p:nvPr/>
        </p:nvSpPr>
        <p:spPr>
          <a:xfrm rot="0">
            <a:off x="2845370" y="4980772"/>
            <a:ext cx="4143368" cy="1113770"/>
          </a:xfrm>
          <a:prstGeom prst="rect">
            <a:avLst/>
          </a:prstGeom>
        </p:spPr>
        <p:txBody>
          <a:bodyPr anchor="t" rtlCol="false" tIns="0" lIns="0" bIns="0" rIns="0">
            <a:spAutoFit/>
          </a:bodyPr>
          <a:lstStyle/>
          <a:p>
            <a:pPr algn="l">
              <a:lnSpc>
                <a:spcPts val="4547"/>
              </a:lnSpc>
              <a:spcBef>
                <a:spcPct val="0"/>
              </a:spcBef>
            </a:pPr>
            <a:r>
              <a:rPr lang="en-US" sz="3248">
                <a:solidFill>
                  <a:srgbClr val="000000"/>
                </a:solidFill>
                <a:latin typeface="DM Sans Bold"/>
                <a:ea typeface="DM Sans Bold"/>
                <a:cs typeface="DM Sans Bold"/>
                <a:sym typeface="DM Sans Bold"/>
              </a:rPr>
              <a:t>Sistema de Gestión de Inventarios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88401" y="3893775"/>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64421" y="3898420"/>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66199" y="1131900"/>
            <a:ext cx="5758999" cy="2174022"/>
          </a:xfrm>
          <a:custGeom>
            <a:avLst/>
            <a:gdLst/>
            <a:ahLst/>
            <a:cxnLst/>
            <a:rect r="r" b="b" t="t" l="l"/>
            <a:pathLst>
              <a:path h="2174022" w="5758999">
                <a:moveTo>
                  <a:pt x="0" y="0"/>
                </a:moveTo>
                <a:lnTo>
                  <a:pt x="5758999" y="0"/>
                </a:lnTo>
                <a:lnTo>
                  <a:pt x="5758999" y="2174022"/>
                </a:lnTo>
                <a:lnTo>
                  <a:pt x="0" y="2174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6789120" y="5143500"/>
            <a:ext cx="1551829" cy="1078521"/>
          </a:xfrm>
          <a:custGeom>
            <a:avLst/>
            <a:gdLst/>
            <a:ahLst/>
            <a:cxnLst/>
            <a:rect r="r" b="b" t="t" l="l"/>
            <a:pathLst>
              <a:path h="1078521" w="1551829">
                <a:moveTo>
                  <a:pt x="0" y="0"/>
                </a:moveTo>
                <a:lnTo>
                  <a:pt x="1551829" y="0"/>
                </a:lnTo>
                <a:lnTo>
                  <a:pt x="1551829" y="1078521"/>
                </a:lnTo>
                <a:lnTo>
                  <a:pt x="0" y="10785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4165342" y="4579149"/>
            <a:ext cx="1555909" cy="1223982"/>
          </a:xfrm>
          <a:custGeom>
            <a:avLst/>
            <a:gdLst/>
            <a:ahLst/>
            <a:cxnLst/>
            <a:rect r="r" b="b" t="t" l="l"/>
            <a:pathLst>
              <a:path h="1223982" w="1555909">
                <a:moveTo>
                  <a:pt x="0" y="0"/>
                </a:moveTo>
                <a:lnTo>
                  <a:pt x="1555909" y="0"/>
                </a:lnTo>
                <a:lnTo>
                  <a:pt x="1555909" y="1223982"/>
                </a:lnTo>
                <a:lnTo>
                  <a:pt x="0" y="12239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0314559" y="5755506"/>
            <a:ext cx="5024162" cy="3189605"/>
          </a:xfrm>
          <a:prstGeom prst="rect">
            <a:avLst/>
          </a:prstGeom>
        </p:spPr>
        <p:txBody>
          <a:bodyPr anchor="t" rtlCol="false" tIns="0" lIns="0" bIns="0" rIns="0">
            <a:spAutoFit/>
          </a:bodyPr>
          <a:lstStyle/>
          <a:p>
            <a:pPr algn="l" marL="0" indent="0" lvl="0">
              <a:lnSpc>
                <a:spcPts val="3219"/>
              </a:lnSpc>
              <a:spcBef>
                <a:spcPct val="0"/>
              </a:spcBef>
            </a:pPr>
            <a:r>
              <a:rPr lang="en-US" sz="2299" spc="-22">
                <a:solidFill>
                  <a:srgbClr val="000000"/>
                </a:solidFill>
                <a:latin typeface="DM Sans"/>
                <a:ea typeface="DM Sans"/>
                <a:cs typeface="DM Sans"/>
                <a:sym typeface="DM Sans"/>
              </a:rPr>
              <a:t>Desarrollar un modelo de machine learning que prediga un resultado específico (por ejemplo, la probabilidad de que un cliente realice una compra) utilizando herramientas como Python, pandas, y scikit-learn, y presentar los resultados en un informe o dashboard.</a:t>
            </a:r>
          </a:p>
        </p:txBody>
      </p:sp>
      <p:sp>
        <p:nvSpPr>
          <p:cNvPr name="TextBox 14" id="14"/>
          <p:cNvSpPr txBox="true"/>
          <p:nvPr/>
        </p:nvSpPr>
        <p:spPr>
          <a:xfrm rot="0">
            <a:off x="10314559" y="4912782"/>
            <a:ext cx="4310365" cy="547297"/>
          </a:xfrm>
          <a:prstGeom prst="rect">
            <a:avLst/>
          </a:prstGeom>
        </p:spPr>
        <p:txBody>
          <a:bodyPr anchor="t" rtlCol="false" tIns="0" lIns="0" bIns="0" rIns="0">
            <a:spAutoFit/>
          </a:bodyPr>
          <a:lstStyle/>
          <a:p>
            <a:pPr algn="l">
              <a:lnSpc>
                <a:spcPts val="4484"/>
              </a:lnSpc>
              <a:spcBef>
                <a:spcPct val="0"/>
              </a:spcBef>
            </a:pPr>
            <a:r>
              <a:rPr lang="en-US" sz="3202">
                <a:solidFill>
                  <a:srgbClr val="000000"/>
                </a:solidFill>
                <a:latin typeface="DM Sans Bold"/>
                <a:ea typeface="DM Sans Bold"/>
                <a:cs typeface="DM Sans Bold"/>
                <a:sym typeface="DM Sans Bold"/>
              </a:rPr>
              <a:t>Modelo Predictivo</a:t>
            </a:r>
          </a:p>
        </p:txBody>
      </p:sp>
      <p:sp>
        <p:nvSpPr>
          <p:cNvPr name="TextBox 15" id="15"/>
          <p:cNvSpPr txBox="true"/>
          <p:nvPr/>
        </p:nvSpPr>
        <p:spPr>
          <a:xfrm rot="0">
            <a:off x="6789120" y="1391706"/>
            <a:ext cx="4323691" cy="1597950"/>
          </a:xfrm>
          <a:prstGeom prst="rect">
            <a:avLst/>
          </a:prstGeom>
        </p:spPr>
        <p:txBody>
          <a:bodyPr anchor="t" rtlCol="false" tIns="0" lIns="0" bIns="0" rIns="0">
            <a:spAutoFit/>
          </a:bodyPr>
          <a:lstStyle/>
          <a:p>
            <a:pPr algn="ctr" marL="0" indent="0" lvl="0">
              <a:lnSpc>
                <a:spcPts val="6388"/>
              </a:lnSpc>
              <a:spcBef>
                <a:spcPct val="0"/>
              </a:spcBef>
            </a:pPr>
            <a:r>
              <a:rPr lang="en-US" sz="4563">
                <a:solidFill>
                  <a:srgbClr val="000000"/>
                </a:solidFill>
                <a:latin typeface="Repo Bold Bold"/>
                <a:ea typeface="Repo Bold Bold"/>
                <a:cs typeface="Repo Bold Bold"/>
                <a:sym typeface="Repo Bold Bold"/>
              </a:rPr>
              <a:t> Análisis de Datos</a:t>
            </a:r>
          </a:p>
        </p:txBody>
      </p:sp>
      <p:sp>
        <p:nvSpPr>
          <p:cNvPr name="TextBox 16" id="16"/>
          <p:cNvSpPr txBox="true"/>
          <p:nvPr/>
        </p:nvSpPr>
        <p:spPr>
          <a:xfrm rot="0">
            <a:off x="2845370" y="6324230"/>
            <a:ext cx="4939051" cy="2934070"/>
          </a:xfrm>
          <a:prstGeom prst="rect">
            <a:avLst/>
          </a:prstGeom>
        </p:spPr>
        <p:txBody>
          <a:bodyPr anchor="t" rtlCol="false" tIns="0" lIns="0" bIns="0" rIns="0">
            <a:spAutoFit/>
          </a:bodyPr>
          <a:lstStyle/>
          <a:p>
            <a:pPr algn="l" marL="0" indent="0" lvl="0">
              <a:lnSpc>
                <a:spcPts val="3344"/>
              </a:lnSpc>
              <a:spcBef>
                <a:spcPct val="0"/>
              </a:spcBef>
            </a:pPr>
            <a:r>
              <a:rPr lang="en-US" sz="2389" spc="-23">
                <a:solidFill>
                  <a:srgbClr val="000000"/>
                </a:solidFill>
                <a:latin typeface="DM Sans"/>
                <a:ea typeface="DM Sans"/>
                <a:cs typeface="DM Sans"/>
                <a:sym typeface="DM Sans"/>
              </a:rPr>
              <a:t>Utilizar un dataset público (por ejemplo, de Kaggle) y realizar un análisis completo, desde la limpieza de datos hasta la visualización de resultados, generando insights útiles y creando un informe detallado o dashboard interactivo.</a:t>
            </a:r>
          </a:p>
        </p:txBody>
      </p:sp>
      <p:sp>
        <p:nvSpPr>
          <p:cNvPr name="TextBox 17" id="17"/>
          <p:cNvSpPr txBox="true"/>
          <p:nvPr/>
        </p:nvSpPr>
        <p:spPr>
          <a:xfrm rot="0">
            <a:off x="2845370" y="4980772"/>
            <a:ext cx="4143368" cy="1113770"/>
          </a:xfrm>
          <a:prstGeom prst="rect">
            <a:avLst/>
          </a:prstGeom>
        </p:spPr>
        <p:txBody>
          <a:bodyPr anchor="t" rtlCol="false" tIns="0" lIns="0" bIns="0" rIns="0">
            <a:spAutoFit/>
          </a:bodyPr>
          <a:lstStyle/>
          <a:p>
            <a:pPr algn="l">
              <a:lnSpc>
                <a:spcPts val="4547"/>
              </a:lnSpc>
              <a:spcBef>
                <a:spcPct val="0"/>
              </a:spcBef>
            </a:pPr>
            <a:r>
              <a:rPr lang="en-US" sz="3248">
                <a:solidFill>
                  <a:srgbClr val="000000"/>
                </a:solidFill>
                <a:latin typeface="DM Sans Bold"/>
                <a:ea typeface="DM Sans Bold"/>
                <a:cs typeface="DM Sans Bold"/>
                <a:sym typeface="DM Sans Bold"/>
              </a:rPr>
              <a:t>Análisis de Dataset Público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88401" y="3893775"/>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85250" y="5037922"/>
            <a:ext cx="8716094" cy="5689232"/>
          </a:xfrm>
          <a:custGeom>
            <a:avLst/>
            <a:gdLst/>
            <a:ahLst/>
            <a:cxnLst/>
            <a:rect r="r" b="b" t="t" l="l"/>
            <a:pathLst>
              <a:path h="5689232" w="8716094">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64421" y="3898420"/>
            <a:ext cx="6438577" cy="5859105"/>
          </a:xfrm>
          <a:custGeom>
            <a:avLst/>
            <a:gdLst/>
            <a:ahLst/>
            <a:cxnLst/>
            <a:rect r="r" b="b" t="t" l="l"/>
            <a:pathLst>
              <a:path h="5859105" w="6438577">
                <a:moveTo>
                  <a:pt x="0" y="0"/>
                </a:moveTo>
                <a:lnTo>
                  <a:pt x="6438576" y="0"/>
                </a:lnTo>
                <a:lnTo>
                  <a:pt x="6438576" y="5859105"/>
                </a:lnTo>
                <a:lnTo>
                  <a:pt x="0" y="585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66199" y="1131900"/>
            <a:ext cx="5758999" cy="2174022"/>
          </a:xfrm>
          <a:custGeom>
            <a:avLst/>
            <a:gdLst/>
            <a:ahLst/>
            <a:cxnLst/>
            <a:rect r="r" b="b" t="t" l="l"/>
            <a:pathLst>
              <a:path h="2174022" w="5758999">
                <a:moveTo>
                  <a:pt x="0" y="0"/>
                </a:moveTo>
                <a:lnTo>
                  <a:pt x="5758999" y="0"/>
                </a:lnTo>
                <a:lnTo>
                  <a:pt x="5758999" y="2174022"/>
                </a:lnTo>
                <a:lnTo>
                  <a:pt x="0" y="2174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7499656">
            <a:off x="4123323" y="2326829"/>
            <a:ext cx="2397621" cy="1083022"/>
          </a:xfrm>
          <a:custGeom>
            <a:avLst/>
            <a:gdLst/>
            <a:ahLst/>
            <a:cxnLst/>
            <a:rect r="r" b="b" t="t" l="l"/>
            <a:pathLst>
              <a:path h="1083022" w="2397621">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true" rot="-7473391">
            <a:off x="11765115" y="2328655"/>
            <a:ext cx="2397621" cy="1083022"/>
          </a:xfrm>
          <a:custGeom>
            <a:avLst/>
            <a:gdLst/>
            <a:ahLst/>
            <a:cxnLst/>
            <a:rect r="r" b="b" t="t" l="l"/>
            <a:pathLst>
              <a:path h="1083022" w="2397621">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7282648">
            <a:off x="-1792404" y="516566"/>
            <a:ext cx="5115649" cy="2818257"/>
          </a:xfrm>
          <a:custGeom>
            <a:avLst/>
            <a:gdLst/>
            <a:ahLst/>
            <a:cxnLst/>
            <a:rect r="r" b="b" t="t" l="l"/>
            <a:pathLst>
              <a:path h="2818257" w="5115649">
                <a:moveTo>
                  <a:pt x="0" y="0"/>
                </a:moveTo>
                <a:lnTo>
                  <a:pt x="5115649" y="0"/>
                </a:lnTo>
                <a:lnTo>
                  <a:pt x="5115649" y="2818257"/>
                </a:lnTo>
                <a:lnTo>
                  <a:pt x="0" y="28182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95616" y="8945111"/>
            <a:ext cx="2966186" cy="2885291"/>
          </a:xfrm>
          <a:custGeom>
            <a:avLst/>
            <a:gdLst/>
            <a:ahLst/>
            <a:cxnLst/>
            <a:rect r="r" b="b" t="t" l="l"/>
            <a:pathLst>
              <a:path h="2885291" w="2966186">
                <a:moveTo>
                  <a:pt x="0" y="0"/>
                </a:moveTo>
                <a:lnTo>
                  <a:pt x="2966187" y="0"/>
                </a:lnTo>
                <a:lnTo>
                  <a:pt x="2966187" y="2885290"/>
                </a:lnTo>
                <a:lnTo>
                  <a:pt x="0" y="28852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3838703" y="4714416"/>
            <a:ext cx="1104594" cy="1010703"/>
          </a:xfrm>
          <a:custGeom>
            <a:avLst/>
            <a:gdLst/>
            <a:ahLst/>
            <a:cxnLst/>
            <a:rect r="r" b="b" t="t" l="l"/>
            <a:pathLst>
              <a:path h="1010703" w="1104594">
                <a:moveTo>
                  <a:pt x="0" y="0"/>
                </a:moveTo>
                <a:lnTo>
                  <a:pt x="1104594" y="0"/>
                </a:lnTo>
                <a:lnTo>
                  <a:pt x="1104594" y="1010704"/>
                </a:lnTo>
                <a:lnTo>
                  <a:pt x="0" y="10107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6988737" y="4939225"/>
            <a:ext cx="1310174" cy="1293499"/>
          </a:xfrm>
          <a:custGeom>
            <a:avLst/>
            <a:gdLst/>
            <a:ahLst/>
            <a:cxnLst/>
            <a:rect r="r" b="b" t="t" l="l"/>
            <a:pathLst>
              <a:path h="1293499" w="1310174">
                <a:moveTo>
                  <a:pt x="0" y="0"/>
                </a:moveTo>
                <a:lnTo>
                  <a:pt x="1310174" y="0"/>
                </a:lnTo>
                <a:lnTo>
                  <a:pt x="1310174" y="1293499"/>
                </a:lnTo>
                <a:lnTo>
                  <a:pt x="0" y="129349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0314559" y="5755506"/>
            <a:ext cx="5024162" cy="3189605"/>
          </a:xfrm>
          <a:prstGeom prst="rect">
            <a:avLst/>
          </a:prstGeom>
        </p:spPr>
        <p:txBody>
          <a:bodyPr anchor="t" rtlCol="false" tIns="0" lIns="0" bIns="0" rIns="0">
            <a:spAutoFit/>
          </a:bodyPr>
          <a:lstStyle/>
          <a:p>
            <a:pPr algn="l" marL="0" indent="0" lvl="0">
              <a:lnSpc>
                <a:spcPts val="3219"/>
              </a:lnSpc>
              <a:spcBef>
                <a:spcPct val="0"/>
              </a:spcBef>
            </a:pPr>
            <a:r>
              <a:rPr lang="en-US" sz="2299" spc="-22">
                <a:solidFill>
                  <a:srgbClr val="000000"/>
                </a:solidFill>
                <a:latin typeface="DM Sans"/>
                <a:ea typeface="DM Sans"/>
                <a:cs typeface="DM Sans"/>
                <a:sym typeface="DM Sans"/>
              </a:rPr>
              <a:t>Crear una aplicación móvil donde los usuarios puedan registrarse, crear un perfil, publicar actualizaciones de estado, interactuar con publicaciones de otros (me gusta, comentarios), y gestionar una lista de amigos, integrando bases de datos en tiempo real (por ejemplo, Firebase).</a:t>
            </a:r>
          </a:p>
        </p:txBody>
      </p:sp>
      <p:sp>
        <p:nvSpPr>
          <p:cNvPr name="TextBox 14" id="14"/>
          <p:cNvSpPr txBox="true"/>
          <p:nvPr/>
        </p:nvSpPr>
        <p:spPr>
          <a:xfrm rot="0">
            <a:off x="10314559" y="4912782"/>
            <a:ext cx="4310365" cy="547297"/>
          </a:xfrm>
          <a:prstGeom prst="rect">
            <a:avLst/>
          </a:prstGeom>
        </p:spPr>
        <p:txBody>
          <a:bodyPr anchor="t" rtlCol="false" tIns="0" lIns="0" bIns="0" rIns="0">
            <a:spAutoFit/>
          </a:bodyPr>
          <a:lstStyle/>
          <a:p>
            <a:pPr algn="l">
              <a:lnSpc>
                <a:spcPts val="4484"/>
              </a:lnSpc>
              <a:spcBef>
                <a:spcPct val="0"/>
              </a:spcBef>
            </a:pPr>
            <a:r>
              <a:rPr lang="en-US" sz="3202">
                <a:solidFill>
                  <a:srgbClr val="000000"/>
                </a:solidFill>
                <a:latin typeface="DM Sans Bold"/>
                <a:ea typeface="DM Sans Bold"/>
                <a:cs typeface="DM Sans Bold"/>
                <a:sym typeface="DM Sans Bold"/>
              </a:rPr>
              <a:t>Red Social</a:t>
            </a:r>
          </a:p>
        </p:txBody>
      </p:sp>
      <p:sp>
        <p:nvSpPr>
          <p:cNvPr name="TextBox 15" id="15"/>
          <p:cNvSpPr txBox="true"/>
          <p:nvPr/>
        </p:nvSpPr>
        <p:spPr>
          <a:xfrm rot="0">
            <a:off x="6988737" y="1401231"/>
            <a:ext cx="4124073" cy="1519048"/>
          </a:xfrm>
          <a:prstGeom prst="rect">
            <a:avLst/>
          </a:prstGeom>
        </p:spPr>
        <p:txBody>
          <a:bodyPr anchor="t" rtlCol="false" tIns="0" lIns="0" bIns="0" rIns="0">
            <a:spAutoFit/>
          </a:bodyPr>
          <a:lstStyle/>
          <a:p>
            <a:pPr algn="ctr" marL="0" indent="0" lvl="0">
              <a:lnSpc>
                <a:spcPts val="6093"/>
              </a:lnSpc>
              <a:spcBef>
                <a:spcPct val="0"/>
              </a:spcBef>
            </a:pPr>
            <a:r>
              <a:rPr lang="en-US" sz="4352">
                <a:solidFill>
                  <a:srgbClr val="000000"/>
                </a:solidFill>
                <a:latin typeface="Repo Bold Bold"/>
                <a:ea typeface="Repo Bold Bold"/>
                <a:cs typeface="Repo Bold Bold"/>
                <a:sym typeface="Repo Bold Bold"/>
              </a:rPr>
              <a:t>Desarrollo de Apps Móviles</a:t>
            </a:r>
          </a:p>
        </p:txBody>
      </p:sp>
      <p:sp>
        <p:nvSpPr>
          <p:cNvPr name="TextBox 16" id="16"/>
          <p:cNvSpPr txBox="true"/>
          <p:nvPr/>
        </p:nvSpPr>
        <p:spPr>
          <a:xfrm rot="0">
            <a:off x="2845370" y="6324230"/>
            <a:ext cx="5269845" cy="2934070"/>
          </a:xfrm>
          <a:prstGeom prst="rect">
            <a:avLst/>
          </a:prstGeom>
        </p:spPr>
        <p:txBody>
          <a:bodyPr anchor="t" rtlCol="false" tIns="0" lIns="0" bIns="0" rIns="0">
            <a:spAutoFit/>
          </a:bodyPr>
          <a:lstStyle/>
          <a:p>
            <a:pPr algn="l" marL="0" indent="0" lvl="0">
              <a:lnSpc>
                <a:spcPts val="3344"/>
              </a:lnSpc>
              <a:spcBef>
                <a:spcPct val="0"/>
              </a:spcBef>
            </a:pPr>
            <a:r>
              <a:rPr lang="en-US" sz="2389" spc="-23">
                <a:solidFill>
                  <a:srgbClr val="000000"/>
                </a:solidFill>
                <a:latin typeface="DM Sans"/>
                <a:ea typeface="DM Sans"/>
                <a:cs typeface="DM Sans"/>
                <a:sym typeface="DM Sans"/>
              </a:rPr>
              <a:t>Desarrollar una app que permita a los usuarios registrar ingresos y gastos, categorizar transacciones, generar gráficos de análisis de sus finanzas, y establecer metas de ahorro, con opciones de sincronización en la nube y autenticación segura.</a:t>
            </a:r>
          </a:p>
        </p:txBody>
      </p:sp>
      <p:sp>
        <p:nvSpPr>
          <p:cNvPr name="TextBox 17" id="17"/>
          <p:cNvSpPr txBox="true"/>
          <p:nvPr/>
        </p:nvSpPr>
        <p:spPr>
          <a:xfrm rot="0">
            <a:off x="2845370" y="4980772"/>
            <a:ext cx="4143368" cy="1113770"/>
          </a:xfrm>
          <a:prstGeom prst="rect">
            <a:avLst/>
          </a:prstGeom>
        </p:spPr>
        <p:txBody>
          <a:bodyPr anchor="t" rtlCol="false" tIns="0" lIns="0" bIns="0" rIns="0">
            <a:spAutoFit/>
          </a:bodyPr>
          <a:lstStyle/>
          <a:p>
            <a:pPr algn="l">
              <a:lnSpc>
                <a:spcPts val="4547"/>
              </a:lnSpc>
              <a:spcBef>
                <a:spcPct val="0"/>
              </a:spcBef>
            </a:pPr>
            <a:r>
              <a:rPr lang="en-US" sz="3248">
                <a:solidFill>
                  <a:srgbClr val="000000"/>
                </a:solidFill>
                <a:latin typeface="DM Sans Bold"/>
                <a:ea typeface="DM Sans Bold"/>
                <a:cs typeface="DM Sans Bold"/>
                <a:sym typeface="DM Sans Bold"/>
              </a:rPr>
              <a:t>Gestión de Finanzas Personales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0180" y="3377760"/>
            <a:ext cx="9952531" cy="2481861"/>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Repo Bold Bold"/>
                <a:ea typeface="Repo Bold Bold"/>
                <a:cs typeface="Repo Bold Bold"/>
                <a:sym typeface="Repo Bold Bold"/>
              </a:rPr>
              <a:t>Portfolio</a:t>
            </a:r>
          </a:p>
        </p:txBody>
      </p:sp>
      <p:grpSp>
        <p:nvGrpSpPr>
          <p:cNvPr name="Group 5" id="5"/>
          <p:cNvGrpSpPr/>
          <p:nvPr/>
        </p:nvGrpSpPr>
        <p:grpSpPr>
          <a:xfrm rot="0">
            <a:off x="6334898" y="6304487"/>
            <a:ext cx="5601010" cy="1143246"/>
            <a:chOff x="0" y="0"/>
            <a:chExt cx="2550324" cy="520558"/>
          </a:xfrm>
        </p:grpSpPr>
        <p:sp>
          <p:nvSpPr>
            <p:cNvPr name="Freeform 6" id="6"/>
            <p:cNvSpPr/>
            <p:nvPr/>
          </p:nvSpPr>
          <p:spPr>
            <a:xfrm flipH="false" flipV="false" rot="0">
              <a:off x="0" y="0"/>
              <a:ext cx="2550324" cy="520558"/>
            </a:xfrm>
            <a:custGeom>
              <a:avLst/>
              <a:gdLst/>
              <a:ahLst/>
              <a:cxnLst/>
              <a:rect r="r" b="b" t="t" l="l"/>
              <a:pathLst>
                <a:path h="520558" w="2550324">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2550324" cy="530083"/>
            </a:xfrm>
            <a:prstGeom prst="rect">
              <a:avLst/>
            </a:prstGeom>
          </p:spPr>
          <p:txBody>
            <a:bodyPr anchor="ctr" rtlCol="false" tIns="0" lIns="0" bIns="0" rIns="0"/>
            <a:lstStyle/>
            <a:p>
              <a:pPr algn="ctr" marL="0" indent="0" lvl="0">
                <a:lnSpc>
                  <a:spcPts val="700"/>
                </a:lnSpc>
                <a:spcBef>
                  <a:spcPct val="0"/>
                </a:spcBef>
              </a:pPr>
            </a:p>
          </p:txBody>
        </p:sp>
      </p:grpSp>
      <p:sp>
        <p:nvSpPr>
          <p:cNvPr name="TextBox 8" id="8"/>
          <p:cNvSpPr txBox="true"/>
          <p:nvPr/>
        </p:nvSpPr>
        <p:spPr>
          <a:xfrm rot="0">
            <a:off x="6491336" y="6564849"/>
            <a:ext cx="5308725" cy="523380"/>
          </a:xfrm>
          <a:prstGeom prst="rect">
            <a:avLst/>
          </a:prstGeom>
        </p:spPr>
        <p:txBody>
          <a:bodyPr anchor="t" rtlCol="false" tIns="0" lIns="0" bIns="0" rIns="0">
            <a:spAutoFit/>
          </a:bodyPr>
          <a:lstStyle/>
          <a:p>
            <a:pPr algn="ctr" marL="0" indent="0" lvl="0">
              <a:lnSpc>
                <a:spcPts val="4227"/>
              </a:lnSpc>
              <a:spcBef>
                <a:spcPct val="0"/>
              </a:spcBef>
            </a:pPr>
            <a:r>
              <a:rPr lang="en-US" sz="3019">
                <a:solidFill>
                  <a:srgbClr val="000000"/>
                </a:solidFill>
                <a:latin typeface="Repo Bold"/>
                <a:ea typeface="Repo Bold"/>
                <a:cs typeface="Repo Bold"/>
                <a:sym typeface="Repo Bold"/>
              </a:rPr>
              <a:t>www.github.com/sergiecode</a:t>
            </a:r>
          </a:p>
        </p:txBody>
      </p:sp>
      <p:sp>
        <p:nvSpPr>
          <p:cNvPr name="Freeform 9" id="9"/>
          <p:cNvSpPr/>
          <p:nvPr/>
        </p:nvSpPr>
        <p:spPr>
          <a:xfrm flipH="false" flipV="false" rot="-1244255">
            <a:off x="12212738" y="6763050"/>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DAGOARjeTCU</dc:identifier>
  <dcterms:modified xsi:type="dcterms:W3CDTF">2011-08-01T06:04:30Z</dcterms:modified>
  <cp:revision>1</cp:revision>
  <dc:title>primer trabajo IT</dc:title>
</cp:coreProperties>
</file>